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57" r:id="rId5"/>
    <p:sldId id="266" r:id="rId6"/>
    <p:sldId id="259" r:id="rId7"/>
    <p:sldId id="260" r:id="rId8"/>
    <p:sldId id="261" r:id="rId9"/>
    <p:sldId id="262" r:id="rId10"/>
    <p:sldId id="263" r:id="rId11"/>
    <p:sldId id="267" r:id="rId1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52283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6" d="100"/>
          <a:sy n="96" d="100"/>
        </p:scale>
        <p:origin x="-1326" y="31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00050" y="1828800"/>
            <a:ext cx="5888736" cy="24384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12/15/2022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219202"/>
            <a:ext cx="1543050" cy="694901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1219202"/>
            <a:ext cx="4514850" cy="694901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97764" y="1755648"/>
            <a:ext cx="5829300" cy="181660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7764" y="3606219"/>
            <a:ext cx="5829300" cy="201294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172200" cy="1524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172200" cy="1524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229350" cy="1524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3"/>
            <a:ext cx="2057400" cy="154940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2374315" y="1477436"/>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457200" y="1569329"/>
            <a:ext cx="1659636" cy="211016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457200" y="3771713"/>
            <a:ext cx="1657350" cy="290576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057900" y="8475134"/>
            <a:ext cx="457200" cy="486833"/>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342900" y="8475134"/>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12/15/2022</a:t>
            </a:fld>
            <a:endParaRPr lang="en-US"/>
          </a:p>
        </p:txBody>
      </p:sp>
      <p:sp>
        <p:nvSpPr>
          <p:cNvPr id="22" name="Footer Placeholder 21"/>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4263" y="269877"/>
            <a:ext cx="6885411" cy="865632"/>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ep. Newman Announces $1 Million in Federal Funding to Support Computer  Science Pathways for CPS High School Students including at Wright College |  City Colleges of Chicago"/>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Rep. Newman Announces $1 Million in Federal Funding to Support Computer  Science Pathways for CPS High School Students including at Wright College |  City Colleges of Chicago"/>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0" name="AutoShape 6" descr="Rep. Newman Announces $1 Million in Federal Funding to Support Computer  Science Pathways for CPS High School Students including at Wright College |  City Colleges of Chicago"/>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31" name="Picture 7" descr="C:\Users\Malineni\Desktop\download.jpg"/>
          <p:cNvPicPr>
            <a:picLocks noChangeAspect="1" noChangeArrowheads="1"/>
          </p:cNvPicPr>
          <p:nvPr/>
        </p:nvPicPr>
        <p:blipFill>
          <a:blip r:embed="rId2"/>
          <a:srcRect/>
          <a:stretch>
            <a:fillRect/>
          </a:stretch>
        </p:blipFill>
        <p:spPr bwMode="auto">
          <a:xfrm rot="16200000">
            <a:off x="-1181099" y="1181101"/>
            <a:ext cx="9220200" cy="6858001"/>
          </a:xfrm>
          <a:prstGeom prst="rect">
            <a:avLst/>
          </a:prstGeom>
          <a:noFill/>
        </p:spPr>
      </p:pic>
      <p:sp>
        <p:nvSpPr>
          <p:cNvPr id="6" name="TextBox 5"/>
          <p:cNvSpPr txBox="1"/>
          <p:nvPr/>
        </p:nvSpPr>
        <p:spPr>
          <a:xfrm>
            <a:off x="228601" y="838200"/>
            <a:ext cx="6629399" cy="1569660"/>
          </a:xfrm>
          <a:prstGeom prst="rect">
            <a:avLst/>
          </a:prstGeom>
          <a:noFill/>
        </p:spPr>
        <p:txBody>
          <a:bodyPr wrap="square" rtlCol="0">
            <a:spAutoFit/>
          </a:bodyPr>
          <a:lstStyle/>
          <a:p>
            <a:r>
              <a:rPr lang="en-IN" sz="4200" b="1" dirty="0" smtClean="0">
                <a:solidFill>
                  <a:srgbClr val="FFFF00"/>
                </a:solidFill>
                <a:latin typeface="Adobe Garamond Pro Bold" pitchFamily="18" charset="0"/>
                <a:ea typeface="Adobe Gothic Std B" pitchFamily="34" charset="-128"/>
              </a:rPr>
              <a:t>MALINENI LAKSHMAIAH</a:t>
            </a:r>
          </a:p>
          <a:p>
            <a:r>
              <a:rPr lang="en-IN" sz="3600" b="1" dirty="0" smtClean="0">
                <a:solidFill>
                  <a:srgbClr val="FFFF00"/>
                </a:solidFill>
                <a:latin typeface="Adobe Gothic Std B" pitchFamily="34" charset="-128"/>
                <a:ea typeface="Adobe Gothic Std B" pitchFamily="34" charset="-128"/>
              </a:rPr>
              <a:t>  </a:t>
            </a:r>
            <a:r>
              <a:rPr lang="en-IN" sz="2800" b="1" dirty="0" smtClean="0">
                <a:solidFill>
                  <a:srgbClr val="FFFF00"/>
                </a:solidFill>
                <a:latin typeface="Adobe Garamond Pro Bold" pitchFamily="18" charset="0"/>
                <a:ea typeface="Adobe Gothic Std B" pitchFamily="34" charset="-128"/>
              </a:rPr>
              <a:t>WOMEN’S ENGINEERING COLLEGE</a:t>
            </a:r>
          </a:p>
          <a:p>
            <a:r>
              <a:rPr lang="en-IN" dirty="0" smtClean="0">
                <a:solidFill>
                  <a:schemeClr val="bg1"/>
                </a:solidFill>
                <a:latin typeface="Arial" pitchFamily="34" charset="0"/>
                <a:ea typeface="Adobe Gothic Std B" pitchFamily="34" charset="-128"/>
                <a:cs typeface="Arial" pitchFamily="34" charset="0"/>
              </a:rPr>
              <a:t>         Pulladigunta(V), </a:t>
            </a:r>
            <a:r>
              <a:rPr lang="en-IN" dirty="0" err="1" smtClean="0">
                <a:solidFill>
                  <a:schemeClr val="bg1"/>
                </a:solidFill>
                <a:latin typeface="Arial" pitchFamily="34" charset="0"/>
                <a:ea typeface="Adobe Gothic Std B" pitchFamily="34" charset="-128"/>
                <a:cs typeface="Arial" pitchFamily="34" charset="0"/>
              </a:rPr>
              <a:t>Vatticherukuru</a:t>
            </a:r>
            <a:r>
              <a:rPr lang="en-IN" dirty="0" smtClean="0">
                <a:solidFill>
                  <a:schemeClr val="bg1"/>
                </a:solidFill>
                <a:latin typeface="Arial" pitchFamily="34" charset="0"/>
                <a:ea typeface="Adobe Gothic Std B" pitchFamily="34" charset="-128"/>
                <a:cs typeface="Arial" pitchFamily="34" charset="0"/>
              </a:rPr>
              <a:t>(M), Guntur (Dist.)</a:t>
            </a:r>
            <a:endParaRPr lang="en-IN" dirty="0">
              <a:solidFill>
                <a:schemeClr val="bg1"/>
              </a:solidFill>
              <a:latin typeface="Arial" pitchFamily="34" charset="0"/>
              <a:ea typeface="Adobe Gothic Std B" pitchFamily="34" charset="-128"/>
              <a:cs typeface="Arial" pitchFamily="34" charset="0"/>
            </a:endParaRPr>
          </a:p>
        </p:txBody>
      </p:sp>
      <p:sp>
        <p:nvSpPr>
          <p:cNvPr id="7" name="TextBox 6"/>
          <p:cNvSpPr txBox="1"/>
          <p:nvPr/>
        </p:nvSpPr>
        <p:spPr>
          <a:xfrm>
            <a:off x="228600" y="4495800"/>
            <a:ext cx="6477000" cy="430887"/>
          </a:xfrm>
          <a:prstGeom prst="rect">
            <a:avLst/>
          </a:prstGeom>
          <a:noFill/>
        </p:spPr>
        <p:txBody>
          <a:bodyPr wrap="square" rtlCol="0">
            <a:spAutoFit/>
          </a:bodyPr>
          <a:lstStyle/>
          <a:p>
            <a:r>
              <a:rPr lang="en-IN" sz="2200" b="1" dirty="0" smtClean="0">
                <a:solidFill>
                  <a:srgbClr val="FFC000"/>
                </a:solidFill>
                <a:latin typeface="Adobe Gothic Std B" pitchFamily="34" charset="-128"/>
                <a:ea typeface="Adobe Gothic Std B" pitchFamily="34" charset="-128"/>
              </a:rPr>
              <a:t>Department of  Computer Science &amp; Engineering        </a:t>
            </a:r>
            <a:r>
              <a:rPr lang="en-IN" sz="2200" dirty="0" smtClean="0">
                <a:solidFill>
                  <a:srgbClr val="FFC000"/>
                </a:solidFill>
                <a:latin typeface="Adobe Gothic Std B" pitchFamily="34" charset="-128"/>
                <a:ea typeface="Adobe Gothic Std B" pitchFamily="34" charset="-128"/>
              </a:rPr>
              <a:t>   </a:t>
            </a:r>
            <a:endParaRPr lang="en-IN" sz="2200" b="1" u="sng" dirty="0">
              <a:solidFill>
                <a:srgbClr val="52283E"/>
              </a:solidFill>
              <a:latin typeface="Segoe UI Black" pitchFamily="34" charset="0"/>
              <a:ea typeface="Segoe UI Black" pitchFamily="34" charset="0"/>
              <a:cs typeface="Segoe UI Black" pitchFamily="34" charset="0"/>
            </a:endParaRPr>
          </a:p>
        </p:txBody>
      </p:sp>
      <p:pic>
        <p:nvPicPr>
          <p:cNvPr id="2" name="Picture 2"/>
          <p:cNvPicPr>
            <a:picLocks noChangeAspect="1" noChangeArrowheads="1"/>
          </p:cNvPicPr>
          <p:nvPr/>
        </p:nvPicPr>
        <p:blipFill>
          <a:blip r:embed="rId3"/>
          <a:srcRect/>
          <a:stretch>
            <a:fillRect/>
          </a:stretch>
        </p:blipFill>
        <p:spPr bwMode="auto">
          <a:xfrm>
            <a:off x="5638800" y="152400"/>
            <a:ext cx="719750" cy="685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81000" y="152400"/>
            <a:ext cx="800648" cy="685800"/>
          </a:xfrm>
          <a:prstGeom prst="rect">
            <a:avLst/>
          </a:prstGeom>
          <a:noFill/>
          <a:ln w="9525">
            <a:noFill/>
            <a:miter lim="800000"/>
            <a:headEnd/>
            <a:tailEnd/>
          </a:ln>
          <a:effectLst/>
        </p:spPr>
      </p:pic>
      <p:pic>
        <p:nvPicPr>
          <p:cNvPr id="12" name="Picture 11" descr="C:\Users\admin\Desktop\download (1).jpeg"/>
          <p:cNvPicPr/>
          <p:nvPr/>
        </p:nvPicPr>
        <p:blipFill>
          <a:blip r:embed="rId5"/>
          <a:srcRect/>
          <a:stretch>
            <a:fillRect/>
          </a:stretch>
        </p:blipFill>
        <p:spPr bwMode="auto">
          <a:xfrm>
            <a:off x="339716" y="2667000"/>
            <a:ext cx="6213484" cy="1752600"/>
          </a:xfrm>
          <a:prstGeom prst="roundRect">
            <a:avLst>
              <a:gd name="adj" fmla="val 16667"/>
            </a:avLst>
          </a:prstGeom>
          <a:ln w="3175">
            <a:solidFill>
              <a:schemeClr val="tx1"/>
            </a:solidFill>
          </a:ln>
          <a:effectLst>
            <a:outerShdw blurRad="76200" dist="38100" dir="7800000" algn="tl" rotWithShape="0">
              <a:srgbClr val="000000">
                <a:alpha val="40000"/>
              </a:srgbClr>
            </a:outerShdw>
            <a:softEdge rad="317500"/>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1524000" y="5174159"/>
            <a:ext cx="33528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400" b="1" dirty="0" smtClean="0">
                <a:ln>
                  <a:solidFill>
                    <a:srgbClr val="FF0000"/>
                  </a:solidFill>
                </a:ln>
                <a:solidFill>
                  <a:srgbClr val="FFFF00"/>
                </a:solidFill>
                <a:effectLst>
                  <a:outerShdw blurRad="63500" sx="102000" sy="102000" algn="ctr" rotWithShape="0">
                    <a:prstClr val="black">
                      <a:alpha val="40000"/>
                    </a:prstClr>
                  </a:outerShdw>
                </a:effectLst>
              </a:rPr>
              <a:t>CSE TODAY</a:t>
            </a:r>
            <a:endParaRPr lang="en-US" sz="4400" b="1" dirty="0">
              <a:ln>
                <a:solidFill>
                  <a:srgbClr val="FF0000"/>
                </a:solidFill>
              </a:ln>
              <a:solidFill>
                <a:srgbClr val="FFFF00"/>
              </a:solidFill>
              <a:effectLst>
                <a:outerShdw blurRad="63500" sx="102000" sy="102000" algn="ctr" rotWithShape="0">
                  <a:prstClr val="black">
                    <a:alpha val="40000"/>
                  </a:prstClr>
                </a:outerShdw>
              </a:effectLst>
            </a:endParaRPr>
          </a:p>
        </p:txBody>
      </p:sp>
      <p:sp>
        <p:nvSpPr>
          <p:cNvPr id="17" name="Rounded Rectangle 16"/>
          <p:cNvSpPr/>
          <p:nvPr/>
        </p:nvSpPr>
        <p:spPr>
          <a:xfrm>
            <a:off x="304800" y="6248400"/>
            <a:ext cx="6096000" cy="685800"/>
          </a:xfrm>
          <a:prstGeom prst="roundRect">
            <a:avLst/>
          </a:prstGeom>
          <a:solidFill>
            <a:schemeClr val="bg2">
              <a:lumMod val="75000"/>
            </a:schemeClr>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Newsletter	Sep 2022		Volume 9, Issue 2</a:t>
            </a:r>
            <a:endParaRPr lang="en-US" b="1" dirty="0">
              <a:solidFill>
                <a:schemeClr val="tx1"/>
              </a:solidFill>
            </a:endParaRPr>
          </a:p>
        </p:txBody>
      </p:sp>
      <p:sp>
        <p:nvSpPr>
          <p:cNvPr id="18" name="TextBox 17"/>
          <p:cNvSpPr txBox="1"/>
          <p:nvPr/>
        </p:nvSpPr>
        <p:spPr>
          <a:xfrm>
            <a:off x="228600" y="7620000"/>
            <a:ext cx="7451625" cy="1569660"/>
          </a:xfrm>
          <a:prstGeom prst="rect">
            <a:avLst/>
          </a:prstGeom>
          <a:noFill/>
        </p:spPr>
        <p:txBody>
          <a:bodyPr wrap="square" rtlCol="0">
            <a:spAutoFit/>
          </a:bodyPr>
          <a:lstStyle/>
          <a:p>
            <a:r>
              <a:rPr lang="en-US" b="1" u="sng" dirty="0" smtClean="0">
                <a:solidFill>
                  <a:srgbClr val="FFFF00"/>
                </a:solidFill>
              </a:rPr>
              <a:t>Editorial Board	</a:t>
            </a:r>
            <a:r>
              <a:rPr lang="en-US" dirty="0" smtClean="0">
                <a:solidFill>
                  <a:srgbClr val="FFFF00"/>
                </a:solidFill>
              </a:rPr>
              <a:t>		</a:t>
            </a:r>
            <a:r>
              <a:rPr lang="en-US" b="1" u="sng" dirty="0" smtClean="0">
                <a:solidFill>
                  <a:srgbClr val="FFFF00"/>
                </a:solidFill>
              </a:rPr>
              <a:t>Student Coordinators</a:t>
            </a:r>
          </a:p>
          <a:p>
            <a:r>
              <a:rPr lang="en-US" sz="1400" dirty="0" smtClean="0">
                <a:solidFill>
                  <a:schemeClr val="bg1"/>
                </a:solidFill>
              </a:rPr>
              <a:t>Dr. </a:t>
            </a:r>
            <a:r>
              <a:rPr lang="en-US" sz="1400" dirty="0" err="1" smtClean="0">
                <a:solidFill>
                  <a:schemeClr val="bg1"/>
                </a:solidFill>
              </a:rPr>
              <a:t>JAppaRao</a:t>
            </a:r>
            <a:r>
              <a:rPr lang="en-US" sz="1400" dirty="0" smtClean="0">
                <a:solidFill>
                  <a:schemeClr val="bg1"/>
                </a:solidFill>
              </a:rPr>
              <a:t>, Principal, MLWEC		</a:t>
            </a:r>
            <a:r>
              <a:rPr lang="en-US" sz="1400" dirty="0" err="1" smtClean="0">
                <a:solidFill>
                  <a:schemeClr val="bg1"/>
                </a:solidFill>
              </a:rPr>
              <a:t>MS.N.Lakshmi</a:t>
            </a:r>
            <a:r>
              <a:rPr lang="en-US" sz="1400" dirty="0" smtClean="0">
                <a:solidFill>
                  <a:schemeClr val="bg1"/>
                </a:solidFill>
              </a:rPr>
              <a:t> </a:t>
            </a:r>
            <a:r>
              <a:rPr lang="en-US" sz="1400" dirty="0" err="1" smtClean="0">
                <a:solidFill>
                  <a:schemeClr val="bg1"/>
                </a:solidFill>
              </a:rPr>
              <a:t>Priya,Iv</a:t>
            </a:r>
            <a:r>
              <a:rPr lang="en-US" sz="1400" dirty="0" smtClean="0">
                <a:solidFill>
                  <a:schemeClr val="bg1"/>
                </a:solidFill>
              </a:rPr>
              <a:t> </a:t>
            </a:r>
            <a:r>
              <a:rPr lang="en-US" sz="1400" dirty="0" err="1" smtClean="0">
                <a:solidFill>
                  <a:schemeClr val="bg1"/>
                </a:solidFill>
              </a:rPr>
              <a:t>B.Tech</a:t>
            </a:r>
            <a:endParaRPr lang="en-US" sz="1400" dirty="0" smtClean="0">
              <a:solidFill>
                <a:schemeClr val="bg1"/>
              </a:solidFill>
            </a:endParaRPr>
          </a:p>
          <a:p>
            <a:r>
              <a:rPr lang="en-US" sz="1400" dirty="0" err="1" smtClean="0">
                <a:solidFill>
                  <a:schemeClr val="bg1"/>
                </a:solidFill>
              </a:rPr>
              <a:t>Dr.G.RamaSwamy</a:t>
            </a:r>
            <a:r>
              <a:rPr lang="en-US" sz="1400" dirty="0" smtClean="0">
                <a:solidFill>
                  <a:schemeClr val="bg1"/>
                </a:solidFill>
              </a:rPr>
              <a:t>, HOD-CSE 		</a:t>
            </a:r>
            <a:r>
              <a:rPr lang="en-US" sz="1400" dirty="0" err="1" smtClean="0">
                <a:solidFill>
                  <a:schemeClr val="bg1"/>
                </a:solidFill>
              </a:rPr>
              <a:t>MS.P.Jwala</a:t>
            </a:r>
            <a:r>
              <a:rPr lang="en-US" sz="1400" dirty="0" smtClean="0">
                <a:solidFill>
                  <a:schemeClr val="bg1"/>
                </a:solidFill>
              </a:rPr>
              <a:t> </a:t>
            </a:r>
            <a:r>
              <a:rPr lang="en-US" sz="1400" dirty="0" err="1" smtClean="0">
                <a:solidFill>
                  <a:schemeClr val="bg1"/>
                </a:solidFill>
              </a:rPr>
              <a:t>Avigna,III</a:t>
            </a:r>
            <a:r>
              <a:rPr lang="en-US" sz="1400" dirty="0" smtClean="0">
                <a:solidFill>
                  <a:schemeClr val="bg1"/>
                </a:solidFill>
              </a:rPr>
              <a:t> </a:t>
            </a:r>
            <a:r>
              <a:rPr lang="en-US" sz="1400" dirty="0" err="1" smtClean="0">
                <a:solidFill>
                  <a:schemeClr val="bg1"/>
                </a:solidFill>
              </a:rPr>
              <a:t>B.Tech</a:t>
            </a:r>
            <a:endParaRPr lang="en-US" sz="1400" dirty="0" smtClean="0">
              <a:solidFill>
                <a:schemeClr val="bg1"/>
              </a:solidFill>
            </a:endParaRPr>
          </a:p>
          <a:p>
            <a:r>
              <a:rPr lang="en-US" sz="1400" dirty="0" smtClean="0">
                <a:solidFill>
                  <a:schemeClr val="bg1"/>
                </a:solidFill>
              </a:rPr>
              <a:t>				</a:t>
            </a:r>
            <a:r>
              <a:rPr lang="en-US" sz="1400" dirty="0" err="1" smtClean="0">
                <a:solidFill>
                  <a:schemeClr val="bg1"/>
                </a:solidFill>
              </a:rPr>
              <a:t>MS.N.Bhavya,II</a:t>
            </a:r>
            <a:r>
              <a:rPr lang="en-US" sz="1400" dirty="0" smtClean="0">
                <a:solidFill>
                  <a:schemeClr val="bg1"/>
                </a:solidFill>
              </a:rPr>
              <a:t> </a:t>
            </a:r>
            <a:r>
              <a:rPr lang="en-US" sz="1400" dirty="0" err="1" smtClean="0">
                <a:solidFill>
                  <a:schemeClr val="bg1"/>
                </a:solidFill>
              </a:rPr>
              <a:t>B.Tech</a:t>
            </a:r>
            <a:endParaRPr lang="en-US" sz="1400" dirty="0" smtClean="0">
              <a:solidFill>
                <a:schemeClr val="bg1"/>
              </a:solidFill>
            </a:endParaRPr>
          </a:p>
          <a:p>
            <a:endParaRPr lang="en-US" dirty="0" smtClean="0">
              <a:solidFill>
                <a:srgbClr val="FF0000"/>
              </a:solidFill>
            </a:endParaRPr>
          </a:p>
          <a:p>
            <a:endParaRPr 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457200" y="1066800"/>
            <a:ext cx="24384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rPr>
              <a:t>Farwell Day Celebrations</a:t>
            </a:r>
            <a:endParaRPr lang="en-IN" sz="1400" dirty="0">
              <a:solidFill>
                <a:srgbClr val="FFFF00"/>
              </a:solidFill>
            </a:endParaRPr>
          </a:p>
        </p:txBody>
      </p:sp>
      <p:pic>
        <p:nvPicPr>
          <p:cNvPr id="3" name="Picture 2" descr="C:\Users\admin\Downloads\WhatsApp Image 2022-11-30 at 3.48.10 PM.jpeg"/>
          <p:cNvPicPr/>
          <p:nvPr/>
        </p:nvPicPr>
        <p:blipFill>
          <a:blip r:embed="rId2"/>
          <a:srcRect/>
          <a:stretch>
            <a:fillRect/>
          </a:stretch>
        </p:blipFill>
        <p:spPr bwMode="auto">
          <a:xfrm>
            <a:off x="1600200" y="1600200"/>
            <a:ext cx="3276600" cy="1676400"/>
          </a:xfrm>
          <a:prstGeom prst="round2DiagRect">
            <a:avLst>
              <a:gd name="adj1" fmla="val 16667"/>
              <a:gd name="adj2" fmla="val 0"/>
            </a:avLst>
          </a:prstGeom>
          <a:ln w="9525" cap="sq">
            <a:solidFill>
              <a:schemeClr val="tx1"/>
            </a:solidFill>
            <a:miter lim="800000"/>
          </a:ln>
          <a:effectLst>
            <a:outerShdw blurRad="254000" algn="tl" rotWithShape="0">
              <a:srgbClr val="000000">
                <a:alpha val="43000"/>
              </a:srgbClr>
            </a:outerShdw>
          </a:effectLst>
        </p:spPr>
      </p:pic>
      <p:sp>
        <p:nvSpPr>
          <p:cNvPr id="4" name="Horizontal Scroll 3"/>
          <p:cNvSpPr/>
          <p:nvPr/>
        </p:nvSpPr>
        <p:spPr>
          <a:xfrm>
            <a:off x="457200" y="3352800"/>
            <a:ext cx="37338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rPr>
              <a:t>No of Students Placed in Campus Drive</a:t>
            </a:r>
            <a:endParaRPr lang="en-IN" sz="1400" dirty="0">
              <a:solidFill>
                <a:srgbClr val="FFFF00"/>
              </a:solidFill>
            </a:endParaRPr>
          </a:p>
        </p:txBody>
      </p:sp>
      <p:pic>
        <p:nvPicPr>
          <p:cNvPr id="30722" name="Picture 2" descr="11,797 Number 40 Stock Photos, Pictures &amp; Royalty-Free Images - iStock"/>
          <p:cNvPicPr>
            <a:picLocks noChangeAspect="1" noChangeArrowheads="1"/>
          </p:cNvPicPr>
          <p:nvPr/>
        </p:nvPicPr>
        <p:blipFill>
          <a:blip r:embed="rId3" cstate="print"/>
          <a:srcRect/>
          <a:stretch>
            <a:fillRect/>
          </a:stretch>
        </p:blipFill>
        <p:spPr bwMode="auto">
          <a:xfrm>
            <a:off x="1371600" y="3784600"/>
            <a:ext cx="1595976" cy="1016000"/>
          </a:xfrm>
          <a:prstGeom prst="rect">
            <a:avLst/>
          </a:prstGeom>
          <a:noFill/>
        </p:spPr>
      </p:pic>
      <p:sp>
        <p:nvSpPr>
          <p:cNvPr id="6" name="TextBox 5"/>
          <p:cNvSpPr txBox="1"/>
          <p:nvPr/>
        </p:nvSpPr>
        <p:spPr>
          <a:xfrm>
            <a:off x="2667000" y="4023380"/>
            <a:ext cx="2133600" cy="523220"/>
          </a:xfrm>
          <a:prstGeom prst="rect">
            <a:avLst/>
          </a:prstGeom>
          <a:noFill/>
        </p:spPr>
        <p:txBody>
          <a:bodyPr wrap="square" rtlCol="0">
            <a:spAutoFit/>
          </a:bodyPr>
          <a:lstStyle/>
          <a:p>
            <a:r>
              <a:rPr lang="en-IN" sz="2800" b="1" dirty="0" smtClean="0">
                <a:ln>
                  <a:solidFill>
                    <a:schemeClr val="tx1">
                      <a:lumMod val="65000"/>
                      <a:lumOff val="35000"/>
                    </a:schemeClr>
                  </a:solidFill>
                </a:ln>
                <a:solidFill>
                  <a:srgbClr val="FFCC66"/>
                </a:solidFill>
              </a:rPr>
              <a:t>STUDENTS</a:t>
            </a:r>
            <a:endParaRPr lang="en-IN" sz="2800" b="1" dirty="0">
              <a:ln>
                <a:solidFill>
                  <a:schemeClr val="tx1">
                    <a:lumMod val="65000"/>
                    <a:lumOff val="35000"/>
                  </a:schemeClr>
                </a:solidFill>
              </a:ln>
              <a:solidFill>
                <a:srgbClr val="FFCC66"/>
              </a:solidFill>
            </a:endParaRPr>
          </a:p>
        </p:txBody>
      </p:sp>
      <p:sp>
        <p:nvSpPr>
          <p:cNvPr id="7" name="Horizontal Scroll 6"/>
          <p:cNvSpPr/>
          <p:nvPr/>
        </p:nvSpPr>
        <p:spPr>
          <a:xfrm>
            <a:off x="609600" y="4953000"/>
            <a:ext cx="45720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rgbClr val="FFFF00"/>
              </a:solidFill>
              <a:latin typeface="Times New Roman" pitchFamily="18" charset="0"/>
              <a:cs typeface="Times New Roman" pitchFamily="18" charset="0"/>
            </a:endParaRPr>
          </a:p>
          <a:p>
            <a:r>
              <a:rPr lang="en-US" sz="1400" b="1" dirty="0" smtClean="0">
                <a:solidFill>
                  <a:srgbClr val="FFFF00"/>
                </a:solidFill>
                <a:latin typeface="Times New Roman" pitchFamily="18" charset="0"/>
                <a:cs typeface="Times New Roman" pitchFamily="18" charset="0"/>
              </a:rPr>
              <a:t>PROGRAM EDUCATIONAL OBJECTIVES (PEOs)</a:t>
            </a:r>
          </a:p>
          <a:p>
            <a:endParaRPr lang="en-IN" sz="1400" dirty="0">
              <a:solidFill>
                <a:srgbClr val="FFFF00"/>
              </a:solidFill>
            </a:endParaRPr>
          </a:p>
        </p:txBody>
      </p:sp>
      <p:graphicFrame>
        <p:nvGraphicFramePr>
          <p:cNvPr id="8" name="Table 7"/>
          <p:cNvGraphicFramePr>
            <a:graphicFrameLocks noGrp="1"/>
          </p:cNvGraphicFramePr>
          <p:nvPr/>
        </p:nvGraphicFramePr>
        <p:xfrm>
          <a:off x="457200" y="5410200"/>
          <a:ext cx="6019800" cy="1828800"/>
        </p:xfrm>
        <a:graphic>
          <a:graphicData uri="http://schemas.openxmlformats.org/drawingml/2006/table">
            <a:tbl>
              <a:tblPr>
                <a:tableStyleId>{35758FB7-9AC5-4552-8A53-C91805E547FA}</a:tableStyleId>
              </a:tblPr>
              <a:tblGrid>
                <a:gridCol w="763073"/>
                <a:gridCol w="5256727"/>
              </a:tblGrid>
              <a:tr h="488958">
                <a:tc>
                  <a:txBody>
                    <a:bodyPr/>
                    <a:lstStyle/>
                    <a:p>
                      <a:pPr algn="ctr">
                        <a:lnSpc>
                          <a:spcPct val="115000"/>
                        </a:lnSpc>
                        <a:spcAft>
                          <a:spcPts val="0"/>
                        </a:spcAft>
                      </a:pPr>
                      <a:r>
                        <a:rPr lang="en-US" sz="1100" dirty="0">
                          <a:latin typeface="Times New Roman" pitchFamily="18" charset="0"/>
                          <a:cs typeface="Times New Roman" pitchFamily="18" charset="0"/>
                        </a:rPr>
                        <a:t>PEO 1</a:t>
                      </a:r>
                      <a:endParaRPr lang="en-US" sz="1100" dirty="0">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en-US" sz="1100" dirty="0">
                          <a:latin typeface="Times New Roman" pitchFamily="18" charset="0"/>
                          <a:cs typeface="Times New Roman" pitchFamily="18" charset="0"/>
                        </a:rPr>
                        <a:t>Graduates will be able to utilize fundamental knowledge to meet the dynamic needs of Computer Science and Engineering problems.</a:t>
                      </a:r>
                      <a:endParaRPr lang="en-US" sz="1100" dirty="0">
                        <a:latin typeface="Times New Roman" pitchFamily="18" charset="0"/>
                        <a:ea typeface="Calibri"/>
                        <a:cs typeface="Times New Roman" pitchFamily="18" charset="0"/>
                      </a:endParaRPr>
                    </a:p>
                  </a:txBody>
                  <a:tcPr marL="68580" marR="68580" marT="0" marB="0" anchor="ctr"/>
                </a:tc>
              </a:tr>
              <a:tr h="425442">
                <a:tc>
                  <a:txBody>
                    <a:bodyPr/>
                    <a:lstStyle/>
                    <a:p>
                      <a:pPr algn="ctr">
                        <a:lnSpc>
                          <a:spcPct val="115000"/>
                        </a:lnSpc>
                        <a:spcAft>
                          <a:spcPts val="0"/>
                        </a:spcAft>
                      </a:pPr>
                      <a:r>
                        <a:rPr lang="en-US" sz="1100">
                          <a:latin typeface="Times New Roman" pitchFamily="18" charset="0"/>
                          <a:cs typeface="Times New Roman" pitchFamily="18" charset="0"/>
                        </a:rPr>
                        <a:t>PEO 2</a:t>
                      </a:r>
                      <a:endParaRPr lang="en-US" sz="1100">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en-US" sz="1100" dirty="0">
                          <a:latin typeface="Times New Roman" pitchFamily="18" charset="0"/>
                          <a:cs typeface="Times New Roman" pitchFamily="18" charset="0"/>
                        </a:rPr>
                        <a:t>Graduates will be able to accomplish in the domain of programming skills learned in their curriculum to become successful engineers.</a:t>
                      </a:r>
                      <a:endParaRPr lang="en-US" sz="1100" dirty="0">
                        <a:latin typeface="Times New Roman" pitchFamily="18" charset="0"/>
                        <a:ea typeface="Calibri"/>
                        <a:cs typeface="Times New Roman" pitchFamily="18" charset="0"/>
                      </a:endParaRPr>
                    </a:p>
                  </a:txBody>
                  <a:tcPr marL="68580" marR="68580" marT="0" marB="0" anchor="ctr"/>
                </a:tc>
              </a:tr>
              <a:tr h="451208">
                <a:tc>
                  <a:txBody>
                    <a:bodyPr/>
                    <a:lstStyle/>
                    <a:p>
                      <a:pPr algn="ctr">
                        <a:lnSpc>
                          <a:spcPct val="115000"/>
                        </a:lnSpc>
                        <a:spcAft>
                          <a:spcPts val="0"/>
                        </a:spcAft>
                      </a:pPr>
                      <a:r>
                        <a:rPr lang="en-US" sz="1100">
                          <a:latin typeface="Times New Roman" pitchFamily="18" charset="0"/>
                          <a:cs typeface="Times New Roman" pitchFamily="18" charset="0"/>
                        </a:rPr>
                        <a:t>PEO 3</a:t>
                      </a:r>
                      <a:endParaRPr lang="en-US" sz="1100">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en-US" sz="1100" dirty="0">
                          <a:latin typeface="Times New Roman" pitchFamily="18" charset="0"/>
                          <a:cs typeface="Times New Roman" pitchFamily="18" charset="0"/>
                        </a:rPr>
                        <a:t>Graduates will be able to provide feasible and socially acceptable solutions to real life problems in the areas of Computer Science and Engineering.</a:t>
                      </a:r>
                      <a:endParaRPr lang="en-US" sz="1100" b="1" dirty="0">
                        <a:latin typeface="Times New Roman" pitchFamily="18" charset="0"/>
                        <a:ea typeface="Times New Roman"/>
                        <a:cs typeface="Times New Roman" pitchFamily="18" charset="0"/>
                      </a:endParaRPr>
                    </a:p>
                  </a:txBody>
                  <a:tcPr marL="68580" marR="68580" marT="0" marB="0" anchor="ctr"/>
                </a:tc>
              </a:tr>
              <a:tr h="463192">
                <a:tc>
                  <a:txBody>
                    <a:bodyPr/>
                    <a:lstStyle/>
                    <a:p>
                      <a:pPr algn="ctr">
                        <a:lnSpc>
                          <a:spcPct val="115000"/>
                        </a:lnSpc>
                        <a:spcAft>
                          <a:spcPts val="0"/>
                        </a:spcAft>
                      </a:pPr>
                      <a:r>
                        <a:rPr lang="en-US" sz="1100">
                          <a:latin typeface="Times New Roman" pitchFamily="18" charset="0"/>
                          <a:cs typeface="Times New Roman" pitchFamily="18" charset="0"/>
                        </a:rPr>
                        <a:t>PEO 4</a:t>
                      </a:r>
                      <a:endParaRPr lang="en-US" sz="1100">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en-US" sz="1100" dirty="0">
                          <a:latin typeface="Times New Roman" pitchFamily="18" charset="0"/>
                          <a:cs typeface="Times New Roman" pitchFamily="18" charset="0"/>
                        </a:rPr>
                        <a:t>Graduates will be able to acquire technical knowledge with leadership qualities, social awareness and ethical values with commitment.</a:t>
                      </a:r>
                      <a:endParaRPr lang="en-US" sz="1100" b="1" dirty="0">
                        <a:latin typeface="Times New Roman" pitchFamily="18" charset="0"/>
                        <a:ea typeface="Times New Roman"/>
                        <a:cs typeface="Times New Roman" pitchFamily="18" charset="0"/>
                      </a:endParaRPr>
                    </a:p>
                  </a:txBody>
                  <a:tcPr marL="68580" marR="68580" marT="0" marB="0" anchor="ctr"/>
                </a:tc>
              </a:tr>
            </a:tbl>
          </a:graphicData>
        </a:graphic>
      </p:graphicFrame>
      <p:sp>
        <p:nvSpPr>
          <p:cNvPr id="9" name="Horizontal Scroll 8"/>
          <p:cNvSpPr/>
          <p:nvPr/>
        </p:nvSpPr>
        <p:spPr>
          <a:xfrm>
            <a:off x="609600" y="7315200"/>
            <a:ext cx="38100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rgbClr val="FFFF00"/>
              </a:solidFill>
              <a:latin typeface="Times New Roman" pitchFamily="18" charset="0"/>
              <a:cs typeface="Times New Roman" pitchFamily="18" charset="0"/>
            </a:endParaRPr>
          </a:p>
          <a:p>
            <a:r>
              <a:rPr lang="en-US" sz="1400" b="1" dirty="0" smtClean="0">
                <a:solidFill>
                  <a:srgbClr val="FFFF00"/>
                </a:solidFill>
                <a:latin typeface="Times New Roman" pitchFamily="18" charset="0"/>
                <a:cs typeface="Times New Roman" pitchFamily="18" charset="0"/>
              </a:rPr>
              <a:t>PROGRAM SPECIFIC OUTCOMES (PSOS)</a:t>
            </a:r>
          </a:p>
          <a:p>
            <a:endParaRPr lang="en-IN" sz="1400" dirty="0">
              <a:solidFill>
                <a:srgbClr val="FFFF00"/>
              </a:solidFill>
            </a:endParaRPr>
          </a:p>
        </p:txBody>
      </p:sp>
      <p:graphicFrame>
        <p:nvGraphicFramePr>
          <p:cNvPr id="10" name="Table 9"/>
          <p:cNvGraphicFramePr>
            <a:graphicFrameLocks noGrp="1"/>
          </p:cNvGraphicFramePr>
          <p:nvPr/>
        </p:nvGraphicFramePr>
        <p:xfrm>
          <a:off x="381000" y="7799451"/>
          <a:ext cx="6248400" cy="811149"/>
        </p:xfrm>
        <a:graphic>
          <a:graphicData uri="http://schemas.openxmlformats.org/drawingml/2006/table">
            <a:tbl>
              <a:tblPr>
                <a:tableStyleId>{35758FB7-9AC5-4552-8A53-C91805E547FA}</a:tableStyleId>
              </a:tblPr>
              <a:tblGrid>
                <a:gridCol w="635009"/>
                <a:gridCol w="5613391"/>
              </a:tblGrid>
              <a:tr h="364937">
                <a:tc>
                  <a:txBody>
                    <a:bodyPr/>
                    <a:lstStyle/>
                    <a:p>
                      <a:pPr algn="ctr">
                        <a:lnSpc>
                          <a:spcPct val="106000"/>
                        </a:lnSpc>
                        <a:spcAft>
                          <a:spcPts val="0"/>
                        </a:spcAft>
                      </a:pPr>
                      <a:r>
                        <a:rPr lang="en-US" sz="1100" dirty="0">
                          <a:latin typeface="Times New Roman" pitchFamily="18" charset="0"/>
                          <a:cs typeface="Times New Roman" pitchFamily="18" charset="0"/>
                        </a:rPr>
                        <a:t>PSO 1</a:t>
                      </a:r>
                      <a:endParaRPr lang="en-US" sz="1100" b="1" dirty="0">
                        <a:latin typeface="Times New Roman" pitchFamily="18" charset="0"/>
                        <a:ea typeface="Times New Roman"/>
                        <a:cs typeface="Times New Roman" pitchFamily="18" charset="0"/>
                      </a:endParaRPr>
                    </a:p>
                  </a:txBody>
                  <a:tcPr marL="68580" marR="68580" marT="0" marB="0" anchor="ctr"/>
                </a:tc>
                <a:tc>
                  <a:txBody>
                    <a:bodyPr/>
                    <a:lstStyle/>
                    <a:p>
                      <a:pPr algn="l">
                        <a:lnSpc>
                          <a:spcPct val="106000"/>
                        </a:lnSpc>
                        <a:spcAft>
                          <a:spcPts val="0"/>
                        </a:spcAft>
                      </a:pPr>
                      <a:r>
                        <a:rPr lang="en-US" sz="1100" dirty="0">
                          <a:latin typeface="Times New Roman" pitchFamily="18" charset="0"/>
                          <a:cs typeface="Times New Roman" pitchFamily="18" charset="0"/>
                        </a:rPr>
                        <a:t>Familiar with open-ended programming environments to develop software applications.</a:t>
                      </a:r>
                      <a:endParaRPr lang="en-US" sz="1100" b="1" dirty="0">
                        <a:latin typeface="Times New Roman" pitchFamily="18" charset="0"/>
                        <a:ea typeface="Times New Roman"/>
                        <a:cs typeface="Times New Roman" pitchFamily="18" charset="0"/>
                      </a:endParaRPr>
                    </a:p>
                  </a:txBody>
                  <a:tcPr marL="68580" marR="68580" marT="0" marB="0" anchor="ctr"/>
                </a:tc>
              </a:tr>
              <a:tr h="446212">
                <a:tc>
                  <a:txBody>
                    <a:bodyPr/>
                    <a:lstStyle/>
                    <a:p>
                      <a:pPr algn="ctr">
                        <a:lnSpc>
                          <a:spcPct val="106000"/>
                        </a:lnSpc>
                        <a:spcAft>
                          <a:spcPts val="0"/>
                        </a:spcAft>
                      </a:pPr>
                      <a:r>
                        <a:rPr lang="en-US" sz="1100">
                          <a:latin typeface="Times New Roman" pitchFamily="18" charset="0"/>
                          <a:cs typeface="Times New Roman" pitchFamily="18" charset="0"/>
                        </a:rPr>
                        <a:t>PSO 2</a:t>
                      </a:r>
                      <a:endParaRPr lang="en-US" sz="1100" b="1">
                        <a:latin typeface="Times New Roman" pitchFamily="18" charset="0"/>
                        <a:ea typeface="Times New Roman"/>
                        <a:cs typeface="Times New Roman" pitchFamily="18" charset="0"/>
                      </a:endParaRPr>
                    </a:p>
                  </a:txBody>
                  <a:tcPr marL="68580" marR="68580" marT="0" marB="0" anchor="ctr"/>
                </a:tc>
                <a:tc>
                  <a:txBody>
                    <a:bodyPr/>
                    <a:lstStyle/>
                    <a:p>
                      <a:pPr algn="l">
                        <a:lnSpc>
                          <a:spcPct val="106000"/>
                        </a:lnSpc>
                        <a:spcAft>
                          <a:spcPts val="0"/>
                        </a:spcAft>
                      </a:pPr>
                      <a:r>
                        <a:rPr lang="en-US" sz="1100" dirty="0">
                          <a:latin typeface="Times New Roman" pitchFamily="18" charset="0"/>
                          <a:cs typeface="Times New Roman" pitchFamily="18" charset="0"/>
                        </a:rPr>
                        <a:t>Design and develop computer programs and computer-based systems in the areas related to Cloud Computing, AI and latest trending technologies.</a:t>
                      </a:r>
                      <a:endParaRPr lang="en-US" sz="1100" b="1" dirty="0">
                        <a:latin typeface="Times New Roman" pitchFamily="18" charset="0"/>
                        <a:ea typeface="Times New Roman"/>
                        <a:cs typeface="Times New Roman" pitchFamily="18" charset="0"/>
                      </a:endParaRPr>
                    </a:p>
                  </a:txBody>
                  <a:tcPr marL="68580" marR="68580" marT="0" marB="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838200" y="1295400"/>
            <a:ext cx="19812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rgbClr val="FFFF00"/>
              </a:solidFill>
              <a:latin typeface="Times New Roman" pitchFamily="18" charset="0"/>
              <a:cs typeface="Times New Roman" pitchFamily="18" charset="0"/>
            </a:endParaRPr>
          </a:p>
          <a:p>
            <a:r>
              <a:rPr lang="en-US" sz="1400" b="1" dirty="0" smtClean="0">
                <a:solidFill>
                  <a:srgbClr val="FFFF00"/>
                </a:solidFill>
                <a:latin typeface="Times New Roman" pitchFamily="18" charset="0"/>
                <a:cs typeface="Times New Roman" pitchFamily="18" charset="0"/>
              </a:rPr>
              <a:t>FACULTY DETAILS</a:t>
            </a:r>
          </a:p>
          <a:p>
            <a:endParaRPr lang="en-IN" sz="1400" dirty="0">
              <a:solidFill>
                <a:srgbClr val="FFFF00"/>
              </a:solidFill>
            </a:endParaRPr>
          </a:p>
        </p:txBody>
      </p:sp>
      <p:graphicFrame>
        <p:nvGraphicFramePr>
          <p:cNvPr id="5" name="Table 4"/>
          <p:cNvGraphicFramePr>
            <a:graphicFrameLocks noGrp="1"/>
          </p:cNvGraphicFramePr>
          <p:nvPr/>
        </p:nvGraphicFramePr>
        <p:xfrm>
          <a:off x="609600" y="2000959"/>
          <a:ext cx="5334000" cy="5923841"/>
        </p:xfrm>
        <a:graphic>
          <a:graphicData uri="http://schemas.openxmlformats.org/drawingml/2006/table">
            <a:tbl>
              <a:tblPr>
                <a:tableStyleId>{35758FB7-9AC5-4552-8A53-C91805E547FA}</a:tableStyleId>
              </a:tblPr>
              <a:tblGrid>
                <a:gridCol w="369268"/>
                <a:gridCol w="2221532"/>
                <a:gridCol w="1371600"/>
                <a:gridCol w="1371600"/>
              </a:tblGrid>
              <a:tr h="314632">
                <a:tc>
                  <a:txBody>
                    <a:bodyPr/>
                    <a:lstStyle/>
                    <a:p>
                      <a:pPr algn="ctr">
                        <a:lnSpc>
                          <a:spcPct val="115000"/>
                        </a:lnSpc>
                        <a:spcAft>
                          <a:spcPts val="0"/>
                        </a:spcAft>
                      </a:pPr>
                      <a:r>
                        <a:rPr lang="en-US" sz="1200" dirty="0" err="1">
                          <a:solidFill>
                            <a:srgbClr val="FF0000"/>
                          </a:solidFill>
                          <a:latin typeface="Times New Roman" pitchFamily="18" charset="0"/>
                          <a:cs typeface="Times New Roman" pitchFamily="18" charset="0"/>
                        </a:rPr>
                        <a:t>S.no</a:t>
                      </a:r>
                      <a:endParaRPr lang="en-US" sz="1200" dirty="0">
                        <a:solidFill>
                          <a:srgbClr val="FF0000"/>
                        </a:solidFill>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dirty="0">
                          <a:solidFill>
                            <a:srgbClr val="FF0000"/>
                          </a:solidFill>
                          <a:latin typeface="Times New Roman" pitchFamily="18" charset="0"/>
                          <a:cs typeface="Times New Roman" pitchFamily="18" charset="0"/>
                        </a:rPr>
                        <a:t>  Name of the Faculty</a:t>
                      </a:r>
                      <a:endParaRPr lang="en-US" sz="1200" dirty="0">
                        <a:solidFill>
                          <a:srgbClr val="FF0000"/>
                        </a:solidFill>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dirty="0">
                          <a:solidFill>
                            <a:srgbClr val="FF0000"/>
                          </a:solidFill>
                          <a:latin typeface="Times New Roman" pitchFamily="18" charset="0"/>
                          <a:cs typeface="Times New Roman" pitchFamily="18" charset="0"/>
                        </a:rPr>
                        <a:t>Designation</a:t>
                      </a:r>
                      <a:endParaRPr lang="en-US" sz="1200" dirty="0">
                        <a:solidFill>
                          <a:srgbClr val="FF0000"/>
                        </a:solidFill>
                        <a:latin typeface="Times New Roman" pitchFamily="18" charset="0"/>
                        <a:ea typeface="Calibri"/>
                        <a:cs typeface="Times New Roman" pitchFamily="18" charset="0"/>
                      </a:endParaRPr>
                    </a:p>
                  </a:txBody>
                  <a:tcPr marL="34976" marR="34976" marT="0" marB="0"/>
                </a:tc>
                <a:tc>
                  <a:txBody>
                    <a:bodyPr/>
                    <a:lstStyle/>
                    <a:p>
                      <a:pPr algn="ctr">
                        <a:lnSpc>
                          <a:spcPct val="115000"/>
                        </a:lnSpc>
                        <a:spcAft>
                          <a:spcPts val="0"/>
                        </a:spcAft>
                      </a:pPr>
                      <a:r>
                        <a:rPr lang="en-US" sz="1200" dirty="0">
                          <a:solidFill>
                            <a:srgbClr val="FF0000"/>
                          </a:solidFill>
                          <a:latin typeface="Times New Roman" pitchFamily="18" charset="0"/>
                          <a:cs typeface="Times New Roman" pitchFamily="18" charset="0"/>
                        </a:rPr>
                        <a:t>Date of Joining</a:t>
                      </a:r>
                      <a:endParaRPr lang="en-US" sz="1200" dirty="0">
                        <a:solidFill>
                          <a:srgbClr val="FF0000"/>
                        </a:solidFill>
                        <a:latin typeface="Times New Roman" pitchFamily="18" charset="0"/>
                        <a:ea typeface="Calibri"/>
                        <a:cs typeface="Times New Roman" pitchFamily="18" charset="0"/>
                      </a:endParaRPr>
                    </a:p>
                  </a:txBody>
                  <a:tcPr marL="34976" marR="34976" marT="0" marB="0"/>
                </a:tc>
              </a:tr>
              <a:tr h="157316">
                <a:tc>
                  <a:txBody>
                    <a:bodyPr/>
                    <a:lstStyle/>
                    <a:p>
                      <a:pPr algn="ctr">
                        <a:lnSpc>
                          <a:spcPct val="115000"/>
                        </a:lnSpc>
                        <a:spcAft>
                          <a:spcPts val="0"/>
                        </a:spcAft>
                      </a:pPr>
                      <a:r>
                        <a:rPr lang="en-US" sz="1200" dirty="0">
                          <a:latin typeface="Times New Roman" pitchFamily="18" charset="0"/>
                          <a:cs typeface="Times New Roman" pitchFamily="18" charset="0"/>
                        </a:rPr>
                        <a:t>1</a:t>
                      </a:r>
                      <a:endParaRPr lang="en-US" sz="1200" dirty="0">
                        <a:latin typeface="Times New Roman" pitchFamily="18" charset="0"/>
                        <a:ea typeface="Calibri"/>
                        <a:cs typeface="Times New Roman" pitchFamily="18" charset="0"/>
                      </a:endParaRPr>
                    </a:p>
                  </a:txBody>
                  <a:tcPr marL="34976" marR="34976" marT="0" marB="0" anchor="b"/>
                </a:tc>
                <a:tc>
                  <a:txBody>
                    <a:bodyPr/>
                    <a:lstStyle/>
                    <a:p>
                      <a:pPr>
                        <a:lnSpc>
                          <a:spcPct val="115000"/>
                        </a:lnSpc>
                        <a:spcAft>
                          <a:spcPts val="0"/>
                        </a:spcAft>
                      </a:pPr>
                      <a:r>
                        <a:rPr lang="en-US" sz="1200" dirty="0" err="1">
                          <a:latin typeface="Times New Roman" pitchFamily="18" charset="0"/>
                          <a:cs typeface="Times New Roman" pitchFamily="18" charset="0"/>
                        </a:rPr>
                        <a:t>Dr.P.NageswaraRao</a:t>
                      </a:r>
                      <a:endParaRPr lang="en-US" sz="1200" dirty="0">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dirty="0" err="1">
                          <a:latin typeface="Times New Roman" pitchFamily="18" charset="0"/>
                          <a:cs typeface="Times New Roman" pitchFamily="18" charset="0"/>
                        </a:rPr>
                        <a:t>Professor&amp;Director</a:t>
                      </a:r>
                      <a:endParaRPr lang="en-US" sz="1200" dirty="0">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dirty="0">
                          <a:latin typeface="Times New Roman" pitchFamily="18" charset="0"/>
                          <a:cs typeface="Times New Roman" pitchFamily="18" charset="0"/>
                        </a:rPr>
                        <a:t>04-07-2022</a:t>
                      </a:r>
                      <a:endParaRPr lang="en-US" sz="1200" dirty="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2</a:t>
                      </a:r>
                      <a:endParaRPr lang="en-US" sz="1200">
                        <a:latin typeface="Times New Roman" pitchFamily="18" charset="0"/>
                        <a:ea typeface="Calibri"/>
                        <a:cs typeface="Times New Roman" pitchFamily="18" charset="0"/>
                      </a:endParaRPr>
                    </a:p>
                  </a:txBody>
                  <a:tcPr marL="34976" marR="34976" marT="0" marB="0" anchor="b"/>
                </a:tc>
                <a:tc>
                  <a:txBody>
                    <a:bodyPr/>
                    <a:lstStyle/>
                    <a:p>
                      <a:pPr>
                        <a:lnSpc>
                          <a:spcPct val="115000"/>
                        </a:lnSpc>
                        <a:spcAft>
                          <a:spcPts val="0"/>
                        </a:spcAft>
                      </a:pPr>
                      <a:r>
                        <a:rPr lang="en-US" sz="1200">
                          <a:latin typeface="Times New Roman" pitchFamily="18" charset="0"/>
                          <a:cs typeface="Times New Roman" pitchFamily="18" charset="0"/>
                        </a:rPr>
                        <a:t>Dr.G.Rama Swamy</a:t>
                      </a:r>
                      <a:endParaRPr lang="en-US" sz="1200">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a:latin typeface="Times New Roman" pitchFamily="18" charset="0"/>
                          <a:cs typeface="Times New Roman" pitchFamily="18" charset="0"/>
                        </a:rPr>
                        <a:t>Professor &amp; HOD</a:t>
                      </a:r>
                      <a:endParaRPr lang="en-US" sz="1200">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a:latin typeface="Times New Roman" pitchFamily="18" charset="0"/>
                          <a:cs typeface="Times New Roman" pitchFamily="18" charset="0"/>
                        </a:rPr>
                        <a:t>05-08-2016</a:t>
                      </a:r>
                      <a:endParaRPr lang="en-US" sz="120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3</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a:latin typeface="Times New Roman" pitchFamily="18" charset="0"/>
                          <a:cs typeface="Times New Roman" pitchFamily="18" charset="0"/>
                        </a:rPr>
                        <a:t> Dr.MatamBheemalingaiah</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Professor</a:t>
                      </a:r>
                      <a:endParaRPr lang="en-US" sz="1200">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a:latin typeface="Times New Roman" pitchFamily="18" charset="0"/>
                          <a:cs typeface="Times New Roman" pitchFamily="18" charset="0"/>
                        </a:rPr>
                        <a:t>17-07-2019</a:t>
                      </a:r>
                      <a:endParaRPr lang="en-US" sz="120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4</a:t>
                      </a:r>
                      <a:endParaRPr lang="en-US" sz="1200">
                        <a:latin typeface="Times New Roman" pitchFamily="18" charset="0"/>
                        <a:ea typeface="Calibri"/>
                        <a:cs typeface="Times New Roman" pitchFamily="18" charset="0"/>
                      </a:endParaRPr>
                    </a:p>
                  </a:txBody>
                  <a:tcPr marL="34976" marR="34976" marT="0" marB="0" anchor="b"/>
                </a:tc>
                <a:tc>
                  <a:txBody>
                    <a:bodyPr/>
                    <a:lstStyle/>
                    <a:p>
                      <a:pPr>
                        <a:lnSpc>
                          <a:spcPct val="115000"/>
                        </a:lnSpc>
                        <a:spcAft>
                          <a:spcPts val="0"/>
                        </a:spcAft>
                      </a:pPr>
                      <a:r>
                        <a:rPr lang="en-US" sz="1200">
                          <a:latin typeface="Times New Roman" pitchFamily="18" charset="0"/>
                          <a:cs typeface="Times New Roman" pitchFamily="18" charset="0"/>
                        </a:rPr>
                        <a:t> Dr. A. SriramaKanakaratnam</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dirty="0">
                          <a:latin typeface="Times New Roman" pitchFamily="18" charset="0"/>
                          <a:cs typeface="Times New Roman" pitchFamily="18" charset="0"/>
                        </a:rPr>
                        <a:t>Associate Professor</a:t>
                      </a:r>
                      <a:endParaRPr lang="en-US" sz="1200" dirty="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05-06-2017</a:t>
                      </a:r>
                      <a:endParaRPr lang="en-US" sz="1200">
                        <a:latin typeface="Times New Roman" pitchFamily="18" charset="0"/>
                        <a:ea typeface="Calibri"/>
                        <a:cs typeface="Times New Roman" pitchFamily="18" charset="0"/>
                      </a:endParaRPr>
                    </a:p>
                  </a:txBody>
                  <a:tcPr marL="34976" marR="34976" marT="0" marB="0" anchor="b"/>
                </a:tc>
              </a:tr>
              <a:tr h="157316">
                <a:tc>
                  <a:txBody>
                    <a:bodyPr/>
                    <a:lstStyle/>
                    <a:p>
                      <a:pPr algn="ctr">
                        <a:lnSpc>
                          <a:spcPct val="115000"/>
                        </a:lnSpc>
                        <a:spcAft>
                          <a:spcPts val="0"/>
                        </a:spcAft>
                      </a:pPr>
                      <a:r>
                        <a:rPr lang="en-US" sz="1200">
                          <a:latin typeface="Times New Roman" pitchFamily="18" charset="0"/>
                          <a:cs typeface="Times New Roman" pitchFamily="18" charset="0"/>
                        </a:rPr>
                        <a:t>5</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a:latin typeface="Times New Roman" pitchFamily="18" charset="0"/>
                          <a:cs typeface="Times New Roman" pitchFamily="18" charset="0"/>
                        </a:rPr>
                        <a:t>Dr. N.Ch.Jaya Rao</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Associate Professor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02-06-2017</a:t>
                      </a:r>
                      <a:endParaRPr lang="en-US" sz="120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6</a:t>
                      </a:r>
                      <a:endParaRPr lang="en-US" sz="1200">
                        <a:latin typeface="Times New Roman" pitchFamily="18" charset="0"/>
                        <a:ea typeface="Calibri"/>
                        <a:cs typeface="Times New Roman" pitchFamily="18" charset="0"/>
                      </a:endParaRPr>
                    </a:p>
                  </a:txBody>
                  <a:tcPr marL="34976" marR="34976" marT="0" marB="0" anchor="b"/>
                </a:tc>
                <a:tc>
                  <a:txBody>
                    <a:bodyPr/>
                    <a:lstStyle/>
                    <a:p>
                      <a:pPr>
                        <a:lnSpc>
                          <a:spcPct val="115000"/>
                        </a:lnSpc>
                        <a:spcAft>
                          <a:spcPts val="0"/>
                        </a:spcAft>
                      </a:pPr>
                      <a:r>
                        <a:rPr lang="en-US" sz="1200">
                          <a:latin typeface="Times New Roman" pitchFamily="18" charset="0"/>
                          <a:cs typeface="Times New Roman" pitchFamily="18" charset="0"/>
                        </a:rPr>
                        <a:t>Ms.  MollaKhammar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11-06-2017</a:t>
                      </a:r>
                      <a:endParaRPr lang="en-US" sz="120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7</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a:latin typeface="Times New Roman" pitchFamily="18" charset="0"/>
                          <a:cs typeface="Times New Roman" pitchFamily="18" charset="0"/>
                        </a:rPr>
                        <a:t>Ms. Y. Saraswathi</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11-06-2018</a:t>
                      </a:r>
                      <a:endParaRPr lang="en-US" sz="120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8</a:t>
                      </a:r>
                      <a:endParaRPr lang="en-US" sz="1200">
                        <a:latin typeface="Times New Roman" pitchFamily="18" charset="0"/>
                        <a:ea typeface="Calibri"/>
                        <a:cs typeface="Times New Roman" pitchFamily="18" charset="0"/>
                      </a:endParaRPr>
                    </a:p>
                  </a:txBody>
                  <a:tcPr marL="34976" marR="34976" marT="0" marB="0" anchor="b"/>
                </a:tc>
                <a:tc>
                  <a:txBody>
                    <a:bodyPr/>
                    <a:lstStyle/>
                    <a:p>
                      <a:pPr>
                        <a:lnSpc>
                          <a:spcPct val="115000"/>
                        </a:lnSpc>
                        <a:spcAft>
                          <a:spcPts val="0"/>
                        </a:spcAft>
                      </a:pPr>
                      <a:r>
                        <a:rPr lang="en-US" sz="1200" dirty="0">
                          <a:latin typeface="Times New Roman" pitchFamily="18" charset="0"/>
                          <a:cs typeface="Times New Roman" pitchFamily="18" charset="0"/>
                        </a:rPr>
                        <a:t> Ms.  I. </a:t>
                      </a:r>
                      <a:r>
                        <a:rPr lang="en-US" sz="1200" dirty="0" err="1">
                          <a:latin typeface="Times New Roman" pitchFamily="18" charset="0"/>
                          <a:cs typeface="Times New Roman" pitchFamily="18" charset="0"/>
                        </a:rPr>
                        <a:t>Anusha</a:t>
                      </a:r>
                      <a:endParaRPr lang="en-US" sz="1200" dirty="0">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03-06-2020</a:t>
                      </a:r>
                      <a:endParaRPr lang="en-US" sz="120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9</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dirty="0">
                          <a:latin typeface="Times New Roman" pitchFamily="18" charset="0"/>
                          <a:cs typeface="Times New Roman" pitchFamily="18" charset="0"/>
                        </a:rPr>
                        <a:t>Mr. A. Rajesh</a:t>
                      </a:r>
                      <a:endParaRPr lang="en-US" sz="1200" dirty="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14-06-2017</a:t>
                      </a:r>
                      <a:endParaRPr lang="en-US" sz="120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10</a:t>
                      </a:r>
                      <a:endParaRPr lang="en-US" sz="1200">
                        <a:latin typeface="Times New Roman" pitchFamily="18" charset="0"/>
                        <a:ea typeface="Calibri"/>
                        <a:cs typeface="Times New Roman" pitchFamily="18" charset="0"/>
                      </a:endParaRPr>
                    </a:p>
                  </a:txBody>
                  <a:tcPr marL="34976" marR="34976" marT="0" marB="0" anchor="b"/>
                </a:tc>
                <a:tc>
                  <a:txBody>
                    <a:bodyPr/>
                    <a:lstStyle/>
                    <a:p>
                      <a:pPr>
                        <a:lnSpc>
                          <a:spcPct val="115000"/>
                        </a:lnSpc>
                        <a:spcAft>
                          <a:spcPts val="0"/>
                        </a:spcAft>
                      </a:pPr>
                      <a:r>
                        <a:rPr lang="en-US" sz="1200">
                          <a:latin typeface="Times New Roman" pitchFamily="18" charset="0"/>
                          <a:cs typeface="Times New Roman" pitchFamily="18" charset="0"/>
                        </a:rPr>
                        <a:t>Ms. K.M.L.Priyanka</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12-06-2017</a:t>
                      </a:r>
                      <a:endParaRPr lang="en-US" sz="120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11</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a:latin typeface="Times New Roman" pitchFamily="18" charset="0"/>
                          <a:cs typeface="Times New Roman" pitchFamily="18" charset="0"/>
                        </a:rPr>
                        <a:t>Ms.V.Jhansi Lakshmi</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05/06/2015</a:t>
                      </a:r>
                      <a:endParaRPr lang="en-US" sz="120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12</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dirty="0" err="1">
                          <a:latin typeface="Times New Roman" pitchFamily="18" charset="0"/>
                          <a:cs typeface="Times New Roman" pitchFamily="18" charset="0"/>
                        </a:rPr>
                        <a:t>Ms.A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Aswini</a:t>
                      </a:r>
                      <a:endParaRPr lang="en-US" sz="1200" dirty="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04-08-2020</a:t>
                      </a:r>
                      <a:endParaRPr lang="en-US" sz="120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13</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dirty="0" err="1">
                          <a:latin typeface="Times New Roman" pitchFamily="18" charset="0"/>
                          <a:cs typeface="Times New Roman" pitchFamily="18" charset="0"/>
                        </a:rPr>
                        <a:t>Mr.K.Sambi</a:t>
                      </a:r>
                      <a:r>
                        <a:rPr lang="en-US" sz="1200" dirty="0">
                          <a:latin typeface="Times New Roman" pitchFamily="18" charset="0"/>
                          <a:cs typeface="Times New Roman" pitchFamily="18" charset="0"/>
                        </a:rPr>
                        <a:t> Reddy</a:t>
                      </a:r>
                      <a:endParaRPr lang="en-US" sz="1200" dirty="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04-08-2020</a:t>
                      </a:r>
                      <a:endParaRPr lang="en-US" sz="120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14</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a:latin typeface="Times New Roman" pitchFamily="18" charset="0"/>
                          <a:cs typeface="Times New Roman" pitchFamily="18" charset="0"/>
                        </a:rPr>
                        <a:t>Ms.G. Vasantha Lakshmi</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11-06-2019</a:t>
                      </a:r>
                      <a:endParaRPr lang="en-US" sz="120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15</a:t>
                      </a:r>
                      <a:endParaRPr lang="en-US" sz="1200">
                        <a:latin typeface="Times New Roman" pitchFamily="18" charset="0"/>
                        <a:ea typeface="Calibri"/>
                        <a:cs typeface="Times New Roman" pitchFamily="18" charset="0"/>
                      </a:endParaRPr>
                    </a:p>
                  </a:txBody>
                  <a:tcPr marL="34976" marR="34976" marT="0" marB="0" anchor="b"/>
                </a:tc>
                <a:tc>
                  <a:txBody>
                    <a:bodyPr/>
                    <a:lstStyle/>
                    <a:p>
                      <a:pPr>
                        <a:lnSpc>
                          <a:spcPct val="115000"/>
                        </a:lnSpc>
                        <a:spcAft>
                          <a:spcPts val="0"/>
                        </a:spcAft>
                      </a:pPr>
                      <a:r>
                        <a:rPr lang="en-US" sz="1200">
                          <a:latin typeface="Times New Roman" pitchFamily="18" charset="0"/>
                          <a:cs typeface="Times New Roman" pitchFamily="18" charset="0"/>
                        </a:rPr>
                        <a:t>Mr.P. VenuBabu</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15-10-2008</a:t>
                      </a:r>
                      <a:endParaRPr lang="en-US" sz="120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16</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a:latin typeface="Times New Roman" pitchFamily="18" charset="0"/>
                          <a:cs typeface="Times New Roman" pitchFamily="18" charset="0"/>
                        </a:rPr>
                        <a:t>Ms.N.Vijaya Lakshmi</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dirty="0">
                          <a:latin typeface="Times New Roman" pitchFamily="18" charset="0"/>
                          <a:cs typeface="Times New Roman" pitchFamily="18" charset="0"/>
                        </a:rPr>
                        <a:t>Assistant Professor</a:t>
                      </a:r>
                      <a:endParaRPr lang="en-US" sz="1200" dirty="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10-06-2020</a:t>
                      </a:r>
                      <a:endParaRPr lang="en-US" sz="120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17</a:t>
                      </a:r>
                      <a:endParaRPr lang="en-US" sz="1200">
                        <a:latin typeface="Times New Roman" pitchFamily="18" charset="0"/>
                        <a:ea typeface="Calibri"/>
                        <a:cs typeface="Times New Roman" pitchFamily="18" charset="0"/>
                      </a:endParaRPr>
                    </a:p>
                  </a:txBody>
                  <a:tcPr marL="34976" marR="34976" marT="0" marB="0" anchor="b"/>
                </a:tc>
                <a:tc>
                  <a:txBody>
                    <a:bodyPr/>
                    <a:lstStyle/>
                    <a:p>
                      <a:pPr>
                        <a:lnSpc>
                          <a:spcPct val="115000"/>
                        </a:lnSpc>
                        <a:spcAft>
                          <a:spcPts val="0"/>
                        </a:spcAft>
                      </a:pPr>
                      <a:r>
                        <a:rPr lang="en-US" sz="1200">
                          <a:latin typeface="Times New Roman" pitchFamily="18" charset="0"/>
                          <a:cs typeface="Times New Roman" pitchFamily="18" charset="0"/>
                        </a:rPr>
                        <a:t>Mr.E.Prabhakar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dirty="0">
                          <a:latin typeface="Times New Roman" pitchFamily="18" charset="0"/>
                          <a:cs typeface="Times New Roman" pitchFamily="18" charset="0"/>
                        </a:rPr>
                        <a:t>Assistant Professor</a:t>
                      </a:r>
                      <a:endParaRPr lang="en-US" sz="1200" dirty="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04-06-2022</a:t>
                      </a:r>
                      <a:endParaRPr lang="en-US" sz="1200">
                        <a:latin typeface="Times New Roman" pitchFamily="18" charset="0"/>
                        <a:ea typeface="Calibri"/>
                        <a:cs typeface="Times New Roman" pitchFamily="18" charset="0"/>
                      </a:endParaRPr>
                    </a:p>
                  </a:txBody>
                  <a:tcPr marL="34976" marR="34976" marT="0" marB="0"/>
                </a:tc>
              </a:tr>
              <a:tr h="157316">
                <a:tc>
                  <a:txBody>
                    <a:bodyPr/>
                    <a:lstStyle/>
                    <a:p>
                      <a:pPr algn="ctr">
                        <a:lnSpc>
                          <a:spcPct val="115000"/>
                        </a:lnSpc>
                        <a:spcAft>
                          <a:spcPts val="0"/>
                        </a:spcAft>
                      </a:pPr>
                      <a:r>
                        <a:rPr lang="en-US" sz="1200">
                          <a:latin typeface="Times New Roman" pitchFamily="18" charset="0"/>
                          <a:cs typeface="Times New Roman" pitchFamily="18" charset="0"/>
                        </a:rPr>
                        <a:t>18</a:t>
                      </a:r>
                      <a:endParaRPr lang="en-US" sz="1200">
                        <a:latin typeface="Times New Roman" pitchFamily="18" charset="0"/>
                        <a:ea typeface="Calibri"/>
                        <a:cs typeface="Times New Roman" pitchFamily="18" charset="0"/>
                      </a:endParaRPr>
                    </a:p>
                  </a:txBody>
                  <a:tcPr marL="34976" marR="34976" marT="0" marB="0" anchor="b"/>
                </a:tc>
                <a:tc>
                  <a:txBody>
                    <a:bodyPr/>
                    <a:lstStyle/>
                    <a:p>
                      <a:pPr>
                        <a:lnSpc>
                          <a:spcPct val="115000"/>
                        </a:lnSpc>
                        <a:spcAft>
                          <a:spcPts val="0"/>
                        </a:spcAft>
                      </a:pPr>
                      <a:r>
                        <a:rPr lang="en-US" sz="1200">
                          <a:latin typeface="Times New Roman" pitchFamily="18" charset="0"/>
                          <a:cs typeface="Times New Roman" pitchFamily="18" charset="0"/>
                        </a:rPr>
                        <a:t>Mr.K.Praveen Kumar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10-06-2010</a:t>
                      </a:r>
                      <a:endParaRPr lang="en-US" sz="1200">
                        <a:latin typeface="Times New Roman" pitchFamily="18" charset="0"/>
                        <a:ea typeface="Calibri"/>
                        <a:cs typeface="Times New Roman" pitchFamily="18" charset="0"/>
                      </a:endParaRPr>
                    </a:p>
                  </a:txBody>
                  <a:tcPr marL="34976" marR="34976" marT="0" marB="0" anchor="b"/>
                </a:tc>
              </a:tr>
              <a:tr h="157316">
                <a:tc>
                  <a:txBody>
                    <a:bodyPr/>
                    <a:lstStyle/>
                    <a:p>
                      <a:pPr algn="ctr">
                        <a:lnSpc>
                          <a:spcPct val="115000"/>
                        </a:lnSpc>
                        <a:spcAft>
                          <a:spcPts val="0"/>
                        </a:spcAft>
                      </a:pPr>
                      <a:r>
                        <a:rPr lang="en-US" sz="1200">
                          <a:latin typeface="Times New Roman" pitchFamily="18" charset="0"/>
                          <a:cs typeface="Times New Roman" pitchFamily="18" charset="0"/>
                        </a:rPr>
                        <a:t>19</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a:latin typeface="Times New Roman" pitchFamily="18" charset="0"/>
                          <a:cs typeface="Times New Roman" pitchFamily="18" charset="0"/>
                        </a:rPr>
                        <a:t>Mr.A.Rama Krishna</a:t>
                      </a:r>
                      <a:endParaRPr lang="en-US" sz="1200">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dirty="0">
                          <a:latin typeface="Times New Roman" pitchFamily="18" charset="0"/>
                          <a:cs typeface="Times New Roman" pitchFamily="18" charset="0"/>
                        </a:rPr>
                        <a:t>Assistant Professor</a:t>
                      </a:r>
                      <a:endParaRPr lang="en-US" sz="1200" dirty="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29-06-2018</a:t>
                      </a:r>
                      <a:endParaRPr lang="en-US" sz="1200">
                        <a:latin typeface="Times New Roman" pitchFamily="18" charset="0"/>
                        <a:ea typeface="Calibri"/>
                        <a:cs typeface="Times New Roman" pitchFamily="18" charset="0"/>
                      </a:endParaRPr>
                    </a:p>
                  </a:txBody>
                  <a:tcPr marL="34976" marR="34976" marT="0" marB="0" anchor="b"/>
                </a:tc>
              </a:tr>
              <a:tr h="157316">
                <a:tc>
                  <a:txBody>
                    <a:bodyPr/>
                    <a:lstStyle/>
                    <a:p>
                      <a:pPr algn="ctr">
                        <a:lnSpc>
                          <a:spcPct val="115000"/>
                        </a:lnSpc>
                        <a:spcAft>
                          <a:spcPts val="0"/>
                        </a:spcAft>
                      </a:pPr>
                      <a:r>
                        <a:rPr lang="en-US" sz="1200">
                          <a:latin typeface="Times New Roman" pitchFamily="18" charset="0"/>
                          <a:cs typeface="Times New Roman" pitchFamily="18" charset="0"/>
                        </a:rPr>
                        <a:t>20</a:t>
                      </a:r>
                      <a:endParaRPr lang="en-US" sz="1200">
                        <a:latin typeface="Times New Roman" pitchFamily="18" charset="0"/>
                        <a:ea typeface="Calibri"/>
                        <a:cs typeface="Times New Roman" pitchFamily="18" charset="0"/>
                      </a:endParaRPr>
                    </a:p>
                  </a:txBody>
                  <a:tcPr marL="34976" marR="34976" marT="0" marB="0" anchor="b"/>
                </a:tc>
                <a:tc>
                  <a:txBody>
                    <a:bodyPr/>
                    <a:lstStyle/>
                    <a:p>
                      <a:pPr>
                        <a:lnSpc>
                          <a:spcPct val="115000"/>
                        </a:lnSpc>
                        <a:spcAft>
                          <a:spcPts val="0"/>
                        </a:spcAft>
                      </a:pPr>
                      <a:r>
                        <a:rPr lang="en-US" sz="1200">
                          <a:latin typeface="Times New Roman" pitchFamily="18" charset="0"/>
                          <a:cs typeface="Times New Roman" pitchFamily="18" charset="0"/>
                        </a:rPr>
                        <a:t>M.Marry Lavanya</a:t>
                      </a:r>
                      <a:endParaRPr lang="en-US" sz="1200">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dirty="0">
                          <a:latin typeface="Times New Roman" pitchFamily="18" charset="0"/>
                          <a:cs typeface="Times New Roman" pitchFamily="18" charset="0"/>
                        </a:rPr>
                        <a:t>Assistant Professor</a:t>
                      </a:r>
                      <a:endParaRPr lang="en-US" sz="1200" dirty="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03-06-2019</a:t>
                      </a:r>
                      <a:endParaRPr lang="en-US" sz="1200">
                        <a:latin typeface="Times New Roman" pitchFamily="18" charset="0"/>
                        <a:ea typeface="Calibri"/>
                        <a:cs typeface="Times New Roman" pitchFamily="18" charset="0"/>
                      </a:endParaRPr>
                    </a:p>
                  </a:txBody>
                  <a:tcPr marL="34976" marR="34976" marT="0" marB="0" anchor="b"/>
                </a:tc>
              </a:tr>
              <a:tr h="157316">
                <a:tc>
                  <a:txBody>
                    <a:bodyPr/>
                    <a:lstStyle/>
                    <a:p>
                      <a:pPr algn="ctr">
                        <a:lnSpc>
                          <a:spcPct val="115000"/>
                        </a:lnSpc>
                        <a:spcAft>
                          <a:spcPts val="0"/>
                        </a:spcAft>
                      </a:pPr>
                      <a:r>
                        <a:rPr lang="en-US" sz="1200">
                          <a:latin typeface="Times New Roman" pitchFamily="18" charset="0"/>
                          <a:cs typeface="Times New Roman" pitchFamily="18" charset="0"/>
                        </a:rPr>
                        <a:t>21</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a:latin typeface="Times New Roman" pitchFamily="18" charset="0"/>
                          <a:cs typeface="Times New Roman" pitchFamily="18" charset="0"/>
                        </a:rPr>
                        <a:t>Ms.P.Priyanka</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dirty="0">
                          <a:latin typeface="Times New Roman" pitchFamily="18" charset="0"/>
                          <a:cs typeface="Times New Roman" pitchFamily="18" charset="0"/>
                        </a:rPr>
                        <a:t>Assistant Professor</a:t>
                      </a:r>
                      <a:endParaRPr lang="en-US" sz="1200" dirty="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10-06-2022</a:t>
                      </a:r>
                      <a:endParaRPr lang="en-US" sz="1200">
                        <a:latin typeface="Times New Roman" pitchFamily="18" charset="0"/>
                        <a:ea typeface="Calibri"/>
                        <a:cs typeface="Times New Roman" pitchFamily="18" charset="0"/>
                      </a:endParaRPr>
                    </a:p>
                  </a:txBody>
                  <a:tcPr marL="34976" marR="34976" marT="0" marB="0"/>
                </a:tc>
              </a:tr>
              <a:tr h="157316">
                <a:tc>
                  <a:txBody>
                    <a:bodyPr/>
                    <a:lstStyle/>
                    <a:p>
                      <a:pPr algn="ctr">
                        <a:lnSpc>
                          <a:spcPct val="115000"/>
                        </a:lnSpc>
                        <a:spcAft>
                          <a:spcPts val="0"/>
                        </a:spcAft>
                      </a:pPr>
                      <a:r>
                        <a:rPr lang="en-US" sz="1200">
                          <a:latin typeface="Times New Roman" pitchFamily="18" charset="0"/>
                          <a:cs typeface="Times New Roman" pitchFamily="18" charset="0"/>
                        </a:rPr>
                        <a:t>22</a:t>
                      </a:r>
                      <a:endParaRPr lang="en-US" sz="1200">
                        <a:latin typeface="Times New Roman" pitchFamily="18" charset="0"/>
                        <a:ea typeface="Calibri"/>
                        <a:cs typeface="Times New Roman" pitchFamily="18" charset="0"/>
                      </a:endParaRPr>
                    </a:p>
                  </a:txBody>
                  <a:tcPr marL="34976" marR="34976" marT="0" marB="0" anchor="b"/>
                </a:tc>
                <a:tc>
                  <a:txBody>
                    <a:bodyPr/>
                    <a:lstStyle/>
                    <a:p>
                      <a:pPr>
                        <a:lnSpc>
                          <a:spcPct val="115000"/>
                        </a:lnSpc>
                        <a:spcAft>
                          <a:spcPts val="0"/>
                        </a:spcAft>
                      </a:pPr>
                      <a:r>
                        <a:rPr lang="en-US" sz="1200">
                          <a:latin typeface="Times New Roman" pitchFamily="18" charset="0"/>
                          <a:cs typeface="Times New Roman" pitchFamily="18" charset="0"/>
                        </a:rPr>
                        <a:t>Ms.M.Sindhuja</a:t>
                      </a:r>
                      <a:endParaRPr lang="en-US" sz="1200">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dirty="0">
                          <a:latin typeface="Times New Roman" pitchFamily="18" charset="0"/>
                          <a:cs typeface="Times New Roman" pitchFamily="18" charset="0"/>
                        </a:rPr>
                        <a:t>01-12-2014</a:t>
                      </a:r>
                      <a:endParaRPr lang="en-US" sz="1200" dirty="0">
                        <a:latin typeface="Times New Roman" pitchFamily="18" charset="0"/>
                        <a:ea typeface="Calibri"/>
                        <a:cs typeface="Times New Roman" pitchFamily="18" charset="0"/>
                      </a:endParaRPr>
                    </a:p>
                  </a:txBody>
                  <a:tcPr marL="34976" marR="34976" marT="0" marB="0" anchor="b"/>
                </a:tc>
              </a:tr>
              <a:tr h="157316">
                <a:tc>
                  <a:txBody>
                    <a:bodyPr/>
                    <a:lstStyle/>
                    <a:p>
                      <a:pPr algn="ctr">
                        <a:lnSpc>
                          <a:spcPct val="115000"/>
                        </a:lnSpc>
                        <a:spcAft>
                          <a:spcPts val="0"/>
                        </a:spcAft>
                      </a:pPr>
                      <a:r>
                        <a:rPr lang="en-US" sz="1200">
                          <a:latin typeface="Times New Roman" pitchFamily="18" charset="0"/>
                          <a:cs typeface="Times New Roman" pitchFamily="18" charset="0"/>
                        </a:rPr>
                        <a:t>23</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a:latin typeface="Times New Roman" pitchFamily="18" charset="0"/>
                          <a:cs typeface="Times New Roman" pitchFamily="18" charset="0"/>
                        </a:rPr>
                        <a:t>Ms.D.Vijaya Lakshmi</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dirty="0">
                          <a:latin typeface="Times New Roman" pitchFamily="18" charset="0"/>
                          <a:cs typeface="Times New Roman" pitchFamily="18" charset="0"/>
                        </a:rPr>
                        <a:t>11-04-2022</a:t>
                      </a:r>
                      <a:endParaRPr lang="en-US" sz="1200" dirty="0">
                        <a:latin typeface="Times New Roman" pitchFamily="18" charset="0"/>
                        <a:ea typeface="Calibri"/>
                        <a:cs typeface="Times New Roman" pitchFamily="18" charset="0"/>
                      </a:endParaRPr>
                    </a:p>
                  </a:txBody>
                  <a:tcPr marL="34976" marR="34976" marT="0" marB="0" anchor="b"/>
                </a:tc>
              </a:tr>
              <a:tr h="157316">
                <a:tc>
                  <a:txBody>
                    <a:bodyPr/>
                    <a:lstStyle/>
                    <a:p>
                      <a:pPr algn="ctr">
                        <a:lnSpc>
                          <a:spcPct val="115000"/>
                        </a:lnSpc>
                        <a:spcAft>
                          <a:spcPts val="0"/>
                        </a:spcAft>
                      </a:pPr>
                      <a:r>
                        <a:rPr lang="en-US" sz="1200">
                          <a:latin typeface="Times New Roman" pitchFamily="18" charset="0"/>
                          <a:cs typeface="Times New Roman" pitchFamily="18" charset="0"/>
                        </a:rPr>
                        <a:t>24</a:t>
                      </a:r>
                      <a:endParaRPr lang="en-US" sz="1200">
                        <a:latin typeface="Times New Roman" pitchFamily="18" charset="0"/>
                        <a:ea typeface="Calibri"/>
                        <a:cs typeface="Times New Roman" pitchFamily="18" charset="0"/>
                      </a:endParaRPr>
                    </a:p>
                  </a:txBody>
                  <a:tcPr marL="34976" marR="34976" marT="0" marB="0" anchor="b"/>
                </a:tc>
                <a:tc>
                  <a:txBody>
                    <a:bodyPr/>
                    <a:lstStyle/>
                    <a:p>
                      <a:pPr algn="just">
                        <a:lnSpc>
                          <a:spcPct val="115000"/>
                        </a:lnSpc>
                        <a:spcAft>
                          <a:spcPts val="0"/>
                        </a:spcAft>
                      </a:pPr>
                      <a:r>
                        <a:rPr lang="en-US" sz="1200">
                          <a:latin typeface="Times New Roman" pitchFamily="18" charset="0"/>
                          <a:cs typeface="Times New Roman" pitchFamily="18" charset="0"/>
                        </a:rPr>
                        <a:t>Ms.K.Akhila</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100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tc>
                <a:tc>
                  <a:txBody>
                    <a:bodyPr/>
                    <a:lstStyle/>
                    <a:p>
                      <a:pPr algn="ctr">
                        <a:lnSpc>
                          <a:spcPct val="115000"/>
                        </a:lnSpc>
                        <a:spcAft>
                          <a:spcPts val="0"/>
                        </a:spcAft>
                      </a:pPr>
                      <a:r>
                        <a:rPr lang="en-US" sz="1200" dirty="0">
                          <a:latin typeface="Times New Roman" pitchFamily="18" charset="0"/>
                          <a:cs typeface="Times New Roman" pitchFamily="18" charset="0"/>
                        </a:rPr>
                        <a:t>07-06-2022</a:t>
                      </a:r>
                      <a:endParaRPr lang="en-US" sz="1200" dirty="0">
                        <a:latin typeface="Times New Roman" pitchFamily="18" charset="0"/>
                        <a:ea typeface="Calibri"/>
                        <a:cs typeface="Times New Roman" pitchFamily="18" charset="0"/>
                      </a:endParaRPr>
                    </a:p>
                  </a:txBody>
                  <a:tcPr marL="34976" marR="34976" marT="0" marB="0"/>
                </a:tc>
              </a:tr>
              <a:tr h="157316">
                <a:tc>
                  <a:txBody>
                    <a:bodyPr/>
                    <a:lstStyle/>
                    <a:p>
                      <a:pPr algn="ctr">
                        <a:lnSpc>
                          <a:spcPct val="115000"/>
                        </a:lnSpc>
                        <a:spcAft>
                          <a:spcPts val="0"/>
                        </a:spcAft>
                      </a:pPr>
                      <a:r>
                        <a:rPr lang="en-US" sz="1200">
                          <a:latin typeface="Times New Roman" pitchFamily="18" charset="0"/>
                          <a:cs typeface="Times New Roman" pitchFamily="18" charset="0"/>
                        </a:rPr>
                        <a:t>25</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a:latin typeface="Times New Roman" pitchFamily="18" charset="0"/>
                          <a:cs typeface="Times New Roman" pitchFamily="18" charset="0"/>
                        </a:rPr>
                        <a:t>Mr. A.Chandra Sekhar</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dirty="0">
                          <a:latin typeface="Times New Roman" pitchFamily="18" charset="0"/>
                          <a:cs typeface="Times New Roman" pitchFamily="18" charset="0"/>
                        </a:rPr>
                        <a:t>11-06-2018</a:t>
                      </a:r>
                      <a:endParaRPr lang="en-US" sz="1200" dirty="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26</a:t>
                      </a:r>
                      <a:endParaRPr lang="en-US" sz="1200">
                        <a:latin typeface="Times New Roman" pitchFamily="18" charset="0"/>
                        <a:ea typeface="Calibri"/>
                        <a:cs typeface="Times New Roman" pitchFamily="18" charset="0"/>
                      </a:endParaRPr>
                    </a:p>
                  </a:txBody>
                  <a:tcPr marL="34976" marR="34976" marT="0" marB="0" anchor="b"/>
                </a:tc>
                <a:tc>
                  <a:txBody>
                    <a:bodyPr/>
                    <a:lstStyle/>
                    <a:p>
                      <a:pPr>
                        <a:lnSpc>
                          <a:spcPct val="115000"/>
                        </a:lnSpc>
                        <a:spcAft>
                          <a:spcPts val="0"/>
                        </a:spcAft>
                      </a:pPr>
                      <a:r>
                        <a:rPr lang="en-US" sz="1200">
                          <a:latin typeface="Times New Roman" pitchFamily="18" charset="0"/>
                          <a:cs typeface="Times New Roman" pitchFamily="18" charset="0"/>
                        </a:rPr>
                        <a:t>Ms.A.Nalini</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a:latin typeface="Times New Roman" pitchFamily="18" charset="0"/>
                          <a:cs typeface="Times New Roman" pitchFamily="18" charset="0"/>
                        </a:rPr>
                        <a:t>1-6-2022</a:t>
                      </a:r>
                      <a:endParaRPr lang="en-US" sz="1200">
                        <a:latin typeface="Times New Roman" pitchFamily="18" charset="0"/>
                        <a:ea typeface="Calibri"/>
                        <a:cs typeface="Times New Roman" pitchFamily="18" charset="0"/>
                      </a:endParaRPr>
                    </a:p>
                  </a:txBody>
                  <a:tcPr marL="34976" marR="34976" marT="0" marB="0" anchor="b"/>
                </a:tc>
              </a:tr>
              <a:tr h="157316">
                <a:tc>
                  <a:txBody>
                    <a:bodyPr/>
                    <a:lstStyle/>
                    <a:p>
                      <a:pPr algn="ctr">
                        <a:lnSpc>
                          <a:spcPct val="115000"/>
                        </a:lnSpc>
                        <a:spcAft>
                          <a:spcPts val="0"/>
                        </a:spcAft>
                      </a:pPr>
                      <a:r>
                        <a:rPr lang="en-US" sz="1200">
                          <a:latin typeface="Times New Roman" pitchFamily="18" charset="0"/>
                          <a:cs typeface="Times New Roman" pitchFamily="18" charset="0"/>
                        </a:rPr>
                        <a:t>27</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a:latin typeface="Times New Roman" pitchFamily="18" charset="0"/>
                          <a:cs typeface="Times New Roman" pitchFamily="18" charset="0"/>
                        </a:rPr>
                        <a:t>Ms.I.Aswani</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dirty="0">
                          <a:latin typeface="Times New Roman" pitchFamily="18" charset="0"/>
                          <a:cs typeface="Times New Roman" pitchFamily="18" charset="0"/>
                        </a:rPr>
                        <a:t>1-6-2022</a:t>
                      </a:r>
                      <a:endParaRPr lang="en-US" sz="1200" dirty="0">
                        <a:latin typeface="Times New Roman" pitchFamily="18" charset="0"/>
                        <a:ea typeface="Calibri"/>
                        <a:cs typeface="Times New Roman" pitchFamily="18" charset="0"/>
                      </a:endParaRPr>
                    </a:p>
                  </a:txBody>
                  <a:tcPr marL="34976" marR="34976" marT="0" marB="0" anchor="ctr"/>
                </a:tc>
              </a:tr>
              <a:tr h="157316">
                <a:tc>
                  <a:txBody>
                    <a:bodyPr/>
                    <a:lstStyle/>
                    <a:p>
                      <a:pPr algn="ctr">
                        <a:lnSpc>
                          <a:spcPct val="115000"/>
                        </a:lnSpc>
                        <a:spcAft>
                          <a:spcPts val="0"/>
                        </a:spcAft>
                      </a:pPr>
                      <a:r>
                        <a:rPr lang="en-US" sz="1200">
                          <a:latin typeface="Times New Roman" pitchFamily="18" charset="0"/>
                          <a:cs typeface="Times New Roman" pitchFamily="18" charset="0"/>
                        </a:rPr>
                        <a:t>28</a:t>
                      </a:r>
                      <a:endParaRPr lang="en-US" sz="1200">
                        <a:latin typeface="Times New Roman" pitchFamily="18" charset="0"/>
                        <a:ea typeface="Calibri"/>
                        <a:cs typeface="Times New Roman" pitchFamily="18" charset="0"/>
                      </a:endParaRPr>
                    </a:p>
                  </a:txBody>
                  <a:tcPr marL="34976" marR="34976" marT="0" marB="0" anchor="b"/>
                </a:tc>
                <a:tc>
                  <a:txBody>
                    <a:bodyPr/>
                    <a:lstStyle/>
                    <a:p>
                      <a:pPr>
                        <a:lnSpc>
                          <a:spcPct val="115000"/>
                        </a:lnSpc>
                        <a:spcAft>
                          <a:spcPts val="0"/>
                        </a:spcAft>
                      </a:pPr>
                      <a:r>
                        <a:rPr lang="en-US" sz="1200">
                          <a:latin typeface="Times New Roman" pitchFamily="18" charset="0"/>
                          <a:cs typeface="Times New Roman" pitchFamily="18" charset="0"/>
                        </a:rPr>
                        <a:t>Ms.G.Srilakshmi</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dirty="0">
                          <a:latin typeface="Times New Roman" pitchFamily="18" charset="0"/>
                          <a:cs typeface="Times New Roman" pitchFamily="18" charset="0"/>
                        </a:rPr>
                        <a:t>4-08-2022</a:t>
                      </a:r>
                      <a:endParaRPr lang="en-US" sz="1200" dirty="0">
                        <a:latin typeface="Times New Roman" pitchFamily="18" charset="0"/>
                        <a:ea typeface="Calibri"/>
                        <a:cs typeface="Times New Roman" pitchFamily="18" charset="0"/>
                      </a:endParaRPr>
                    </a:p>
                  </a:txBody>
                  <a:tcPr marL="34976" marR="34976" marT="0" marB="0" anchor="b"/>
                </a:tc>
              </a:tr>
              <a:tr h="157316">
                <a:tc>
                  <a:txBody>
                    <a:bodyPr/>
                    <a:lstStyle/>
                    <a:p>
                      <a:pPr algn="ctr">
                        <a:lnSpc>
                          <a:spcPct val="115000"/>
                        </a:lnSpc>
                        <a:spcAft>
                          <a:spcPts val="0"/>
                        </a:spcAft>
                      </a:pPr>
                      <a:r>
                        <a:rPr lang="en-US" sz="1200">
                          <a:latin typeface="Times New Roman" pitchFamily="18" charset="0"/>
                          <a:cs typeface="Times New Roman" pitchFamily="18" charset="0"/>
                        </a:rPr>
                        <a:t>29</a:t>
                      </a:r>
                      <a:endParaRPr lang="en-US" sz="1200">
                        <a:latin typeface="Times New Roman" pitchFamily="18" charset="0"/>
                        <a:ea typeface="Calibri"/>
                        <a:cs typeface="Times New Roman" pitchFamily="18" charset="0"/>
                      </a:endParaRPr>
                    </a:p>
                  </a:txBody>
                  <a:tcPr marL="34976" marR="34976" marT="0" marB="0" anchor="ctr"/>
                </a:tc>
                <a:tc>
                  <a:txBody>
                    <a:bodyPr/>
                    <a:lstStyle/>
                    <a:p>
                      <a:pPr>
                        <a:lnSpc>
                          <a:spcPct val="115000"/>
                        </a:lnSpc>
                        <a:spcAft>
                          <a:spcPts val="0"/>
                        </a:spcAft>
                      </a:pPr>
                      <a:r>
                        <a:rPr lang="en-US" sz="1200">
                          <a:latin typeface="Times New Roman" pitchFamily="18" charset="0"/>
                          <a:cs typeface="Times New Roman" pitchFamily="18" charset="0"/>
                        </a:rPr>
                        <a:t>Ms.Ch..Haritha</a:t>
                      </a:r>
                      <a:endParaRPr lang="en-US" sz="1200">
                        <a:latin typeface="Times New Roman" pitchFamily="18" charset="0"/>
                        <a:ea typeface="Calibri"/>
                        <a:cs typeface="Times New Roman" pitchFamily="18" charset="0"/>
                      </a:endParaRPr>
                    </a:p>
                  </a:txBody>
                  <a:tcPr marL="34976" marR="34976" marT="0" marB="0" anchor="ctr"/>
                </a:tc>
                <a:tc>
                  <a:txBody>
                    <a:bodyPr/>
                    <a:lstStyle/>
                    <a:p>
                      <a:pPr algn="ctr">
                        <a:lnSpc>
                          <a:spcPct val="115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34976" marR="34976" marT="0" marB="0" anchor="b"/>
                </a:tc>
                <a:tc>
                  <a:txBody>
                    <a:bodyPr/>
                    <a:lstStyle/>
                    <a:p>
                      <a:pPr algn="ctr">
                        <a:lnSpc>
                          <a:spcPct val="115000"/>
                        </a:lnSpc>
                        <a:spcAft>
                          <a:spcPts val="0"/>
                        </a:spcAft>
                      </a:pPr>
                      <a:r>
                        <a:rPr lang="en-US" sz="1200" dirty="0">
                          <a:latin typeface="Times New Roman" pitchFamily="18" charset="0"/>
                          <a:cs typeface="Times New Roman" pitchFamily="18" charset="0"/>
                        </a:rPr>
                        <a:t>4-08-2022</a:t>
                      </a:r>
                      <a:endParaRPr lang="en-US" sz="1200" dirty="0">
                        <a:latin typeface="Times New Roman" pitchFamily="18" charset="0"/>
                        <a:ea typeface="Calibri"/>
                        <a:cs typeface="Times New Roman" pitchFamily="18" charset="0"/>
                      </a:endParaRPr>
                    </a:p>
                  </a:txBody>
                  <a:tcPr marL="34976" marR="34976" marT="0" marB="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762000" y="990600"/>
            <a:ext cx="26670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Times New Roman" pitchFamily="18" charset="0"/>
                <a:cs typeface="Times New Roman" pitchFamily="18" charset="0"/>
              </a:rPr>
              <a:t>The Vision Of The Department</a:t>
            </a:r>
            <a:endParaRPr lang="en-IN" sz="1400" b="1" dirty="0">
              <a:solidFill>
                <a:srgbClr val="FFFF00"/>
              </a:solidFill>
              <a:latin typeface="Times New Roman" pitchFamily="18" charset="0"/>
              <a:cs typeface="Times New Roman" pitchFamily="18" charset="0"/>
            </a:endParaRPr>
          </a:p>
        </p:txBody>
      </p:sp>
      <p:sp>
        <p:nvSpPr>
          <p:cNvPr id="1025" name="Rectangle 1"/>
          <p:cNvSpPr>
            <a:spLocks noChangeArrowheads="1"/>
          </p:cNvSpPr>
          <p:nvPr/>
        </p:nvSpPr>
        <p:spPr bwMode="auto">
          <a:xfrm>
            <a:off x="609600" y="1371600"/>
            <a:ext cx="5562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To emerge as the center of quality education in Computer Science and Engineering by  </a:t>
            </a:r>
          </a:p>
          <a:p>
            <a:pPr marL="0" marR="0" lvl="0" indent="0" algn="l" defTabSz="914400" rtl="0" eaLnBrk="1" fontAlgn="base" latinLnBrk="0" hangingPunct="1">
              <a:lnSpc>
                <a:spcPct val="100000"/>
              </a:lnSpc>
              <a:spcBef>
                <a:spcPct val="0"/>
              </a:spcBef>
              <a:spcAft>
                <a:spcPct val="0"/>
              </a:spcAft>
              <a:buClrTx/>
              <a:buSzTx/>
              <a:tabLst/>
            </a:pPr>
            <a:r>
              <a:rPr kumimoji="0" lang="en-US" sz="12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promoting competent and woman engineers with ethical values to serve the society.</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Horizontal Scroll 3"/>
          <p:cNvSpPr/>
          <p:nvPr/>
        </p:nvSpPr>
        <p:spPr>
          <a:xfrm>
            <a:off x="685800" y="1905000"/>
            <a:ext cx="28956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Times New Roman" pitchFamily="18" charset="0"/>
                <a:cs typeface="Times New Roman" pitchFamily="18" charset="0"/>
              </a:rPr>
              <a:t>The Mission Of The Department</a:t>
            </a:r>
            <a:endParaRPr lang="en-IN" sz="1400" b="1" dirty="0">
              <a:solidFill>
                <a:srgbClr val="FFFF00"/>
              </a:solidFill>
              <a:latin typeface="Times New Roman" pitchFamily="18" charset="0"/>
              <a:cs typeface="Times New Roman" pitchFamily="18" charset="0"/>
            </a:endParaRPr>
          </a:p>
        </p:txBody>
      </p:sp>
      <p:sp>
        <p:nvSpPr>
          <p:cNvPr id="1026" name="Rectangle 2"/>
          <p:cNvSpPr>
            <a:spLocks noChangeArrowheads="1"/>
          </p:cNvSpPr>
          <p:nvPr/>
        </p:nvSpPr>
        <p:spPr bwMode="auto">
          <a:xfrm>
            <a:off x="381000" y="2286000"/>
            <a:ext cx="6084614"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MD1:</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To impart quality education through innovative teaching and learning methods.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MD2:</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To inculcate ethical and social values among the students for improving their life skills.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MD3</a:t>
            </a: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  </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To facilitate knowledge on updating technologies to meet industry requirements.</a:t>
            </a:r>
          </a:p>
          <a:p>
            <a:pPr lvl="0" eaLnBrk="0" fontAlgn="base" hangingPunct="0">
              <a:lnSpc>
                <a:spcPct val="150000"/>
              </a:lnSpc>
              <a:spcBef>
                <a:spcPct val="0"/>
              </a:spcBef>
              <a:spcAft>
                <a:spcPct val="0"/>
              </a:spcAft>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MD4</a:t>
            </a: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To prepare students for software development, higher education, entrepreneurship</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Gautami" pitchFamily="34" charset="0"/>
              </a:rPr>
              <a:t>, </a:t>
            </a:r>
          </a:p>
          <a:p>
            <a:pPr lvl="0" eaLnBrk="0" fontAlgn="base" hangingPunct="0">
              <a:lnSpc>
                <a:spcPct val="150000"/>
              </a:lnSpc>
              <a:spcBef>
                <a:spcPct val="0"/>
              </a:spcBef>
              <a:spcAft>
                <a:spcPct val="0"/>
              </a:spcAft>
            </a:pPr>
            <a:r>
              <a:rPr lang="en-US" sz="1200" dirty="0" smtClean="0">
                <a:solidFill>
                  <a:srgbClr val="000000"/>
                </a:solidFill>
                <a:latin typeface="Arial" pitchFamily="34" charset="0"/>
                <a:ea typeface="Calibri" pitchFamily="34" charset="0"/>
                <a:cs typeface="Gautami" pitchFamily="34" charset="0"/>
              </a:rPr>
              <a:t>            </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and </a:t>
            </a:r>
            <a:r>
              <a:rPr lang="en-US" sz="1200" dirty="0" smtClean="0">
                <a:latin typeface="Times New Roman" pitchFamily="18" charset="0"/>
                <a:cs typeface="Times New Roman" pitchFamily="18" charset="0"/>
              </a:rPr>
              <a:t>lifelong learning careers.</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Horizontal Scroll 5"/>
          <p:cNvSpPr/>
          <p:nvPr/>
        </p:nvSpPr>
        <p:spPr>
          <a:xfrm>
            <a:off x="533400" y="3962400"/>
            <a:ext cx="14478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Times New Roman" pitchFamily="18" charset="0"/>
                <a:cs typeface="Times New Roman" pitchFamily="18" charset="0"/>
              </a:rPr>
              <a:t>Principal Desk</a:t>
            </a:r>
            <a:endParaRPr lang="en-IN" sz="1400" b="1" dirty="0">
              <a:solidFill>
                <a:srgbClr val="FFFF00"/>
              </a:solidFill>
              <a:latin typeface="Times New Roman" pitchFamily="18" charset="0"/>
              <a:cs typeface="Times New Roman" pitchFamily="18" charset="0"/>
            </a:endParaRPr>
          </a:p>
        </p:txBody>
      </p:sp>
      <p:pic>
        <p:nvPicPr>
          <p:cNvPr id="7" name="Picture 6"/>
          <p:cNvPicPr/>
          <p:nvPr/>
        </p:nvPicPr>
        <p:blipFill>
          <a:blip r:embed="rId2"/>
          <a:srcRect/>
          <a:stretch>
            <a:fillRect/>
          </a:stretch>
        </p:blipFill>
        <p:spPr bwMode="auto">
          <a:xfrm>
            <a:off x="2971800" y="3810000"/>
            <a:ext cx="981876" cy="1113182"/>
          </a:xfrm>
          <a:prstGeom prst="snipRoundRect">
            <a:avLst/>
          </a:prstGeom>
          <a:ln>
            <a:solidFill>
              <a:schemeClr val="tx1">
                <a:lumMod val="95000"/>
                <a:lumOff val="5000"/>
              </a:schemeClr>
            </a:solidFill>
          </a:ln>
          <a:effectLst>
            <a:outerShdw blurRad="292100" dist="139700" dir="2700000" algn="tl" rotWithShape="0">
              <a:srgbClr val="333333">
                <a:alpha val="65000"/>
              </a:srgbClr>
            </a:outerShdw>
          </a:effectLst>
        </p:spPr>
      </p:pic>
      <p:sp>
        <p:nvSpPr>
          <p:cNvPr id="1027" name="Rectangle 3"/>
          <p:cNvSpPr>
            <a:spLocks noChangeArrowheads="1"/>
          </p:cNvSpPr>
          <p:nvPr/>
        </p:nvSpPr>
        <p:spPr bwMode="auto">
          <a:xfrm>
            <a:off x="304800" y="5029200"/>
            <a:ext cx="64008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a matter of great pride and satisfaction for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Malineni</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Lakshmaiah</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Women’s Engineering College to bring out the News Letter ‘CSE TODAY’ Released from the Department of Computer Science and Engineering. </a:t>
            </a:r>
          </a:p>
          <a:p>
            <a:pPr marL="0" marR="0" lvl="0" indent="0" algn="just" defTabSz="914400" rtl="0" eaLnBrk="1" fontAlgn="base" latinLnBrk="0" hangingPunct="1">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College has made tremendous progress in all areas academic, non-academics, capacity building relevant to staff and students. </a:t>
            </a:r>
          </a:p>
          <a:p>
            <a:pPr marL="0" marR="0" lvl="0" indent="0" algn="just" defTabSz="914400" rtl="0" eaLnBrk="0" fontAlgn="base" latinLnBrk="0" hangingPunct="0">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just"/>
            <a:r>
              <a:rPr lang="en-US" sz="1200" dirty="0" smtClean="0">
                <a:latin typeface="Times New Roman" pitchFamily="18" charset="0"/>
                <a:cs typeface="Times New Roman" pitchFamily="18" charset="0"/>
              </a:rPr>
              <a:t>The College has achieved another milestone in getting NBA (National Board of Accreditation).And ISO 9001::2015</a:t>
            </a:r>
          </a:p>
          <a:p>
            <a:pPr algn="just"/>
            <a:endParaRPr lang="en-US" sz="1200" dirty="0" smtClean="0">
              <a:latin typeface="Times New Roman" pitchFamily="18" charset="0"/>
              <a:cs typeface="Times New Roman" pitchFamily="18" charset="0"/>
            </a:endParaRPr>
          </a:p>
          <a:p>
            <a:pPr algn="just"/>
            <a:r>
              <a:rPr lang="en-US" sz="1200" dirty="0" smtClean="0">
                <a:latin typeface="Times New Roman" pitchFamily="18" charset="0"/>
                <a:cs typeface="Times New Roman" pitchFamily="18" charset="0"/>
              </a:rPr>
              <a:t>I am confident that this issue of Department News Letter will send a positive signal to the staff, students and the person who are interested in the Technical education and Technology based activities.</a:t>
            </a:r>
          </a:p>
          <a:p>
            <a:pPr algn="just"/>
            <a:endParaRPr lang="en-US" sz="1200" dirty="0" smtClean="0">
              <a:latin typeface="Times New Roman" pitchFamily="18" charset="0"/>
              <a:cs typeface="Times New Roman" pitchFamily="18" charset="0"/>
            </a:endParaRPr>
          </a:p>
          <a:p>
            <a:pPr algn="just"/>
            <a:r>
              <a:rPr lang="en-US" sz="1200" dirty="0" smtClean="0">
                <a:latin typeface="Times New Roman" pitchFamily="18" charset="0"/>
                <a:cs typeface="Times New Roman" pitchFamily="18" charset="0"/>
              </a:rPr>
              <a:t>A News Letter is like a mirror which reflects the clear picture of all sorts of activities undertaken by a Department and develops writing skills among students in particular and teaching faculty in general.</a:t>
            </a:r>
          </a:p>
          <a:p>
            <a:pPr algn="just"/>
            <a:r>
              <a:rPr lang="en-US" sz="1200" dirty="0" smtClean="0">
                <a:latin typeface="Times New Roman" pitchFamily="18" charset="0"/>
                <a:cs typeface="Times New Roman" pitchFamily="18" charset="0"/>
              </a:rPr>
              <a:t> I congratulate the Editorial Board of this News Letter who have played wonderful role in accomplishing the task in Record time.</a:t>
            </a:r>
          </a:p>
          <a:p>
            <a:pPr algn="just"/>
            <a:endParaRPr lang="en-US" sz="1200" dirty="0" smtClean="0">
              <a:latin typeface="Times New Roman" pitchFamily="18" charset="0"/>
              <a:cs typeface="Times New Roman" pitchFamily="18" charset="0"/>
            </a:endParaRPr>
          </a:p>
          <a:p>
            <a:pPr>
              <a:lnSpc>
                <a:spcPct val="150000"/>
              </a:lnSpc>
            </a:pPr>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 </a:t>
            </a:r>
          </a:p>
          <a:p>
            <a:r>
              <a:rPr lang="en-US" sz="1200" dirty="0" smtClean="0">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54204"/>
            <a:ext cx="6400800" cy="1107996"/>
          </a:xfrm>
          <a:prstGeom prst="rect">
            <a:avLst/>
          </a:prstGeom>
        </p:spPr>
        <p:txBody>
          <a:bodyPr wrap="square">
            <a:spAutoFit/>
          </a:bodyPr>
          <a:lstStyle/>
          <a:p>
            <a:pPr algn="just"/>
            <a:r>
              <a:rPr lang="en-US" sz="1200" dirty="0" smtClean="0">
                <a:latin typeface="Times New Roman" pitchFamily="18" charset="0"/>
                <a:cs typeface="Times New Roman" pitchFamily="18" charset="0"/>
              </a:rPr>
              <a:t>I express my deep sense of gratitude to </a:t>
            </a:r>
            <a:r>
              <a:rPr lang="en-US" sz="1200" dirty="0" err="1" smtClean="0">
                <a:latin typeface="Times New Roman" pitchFamily="18" charset="0"/>
                <a:cs typeface="Times New Roman" pitchFamily="18" charset="0"/>
              </a:rPr>
              <a:t>Dr.G.RamaSwamy</a:t>
            </a:r>
            <a:r>
              <a:rPr lang="en-US" sz="1200" dirty="0" smtClean="0">
                <a:latin typeface="Times New Roman" pitchFamily="18" charset="0"/>
                <a:cs typeface="Times New Roman" pitchFamily="18" charset="0"/>
              </a:rPr>
              <a:t>, HOD, CSE under whose guidance this Technical work has been undertaken and completed within the stipulated time. </a:t>
            </a:r>
          </a:p>
          <a:p>
            <a:pPr algn="just"/>
            <a:r>
              <a:rPr lang="en-US" sz="1200" dirty="0" smtClean="0">
                <a:latin typeface="Times New Roman" pitchFamily="18" charset="0"/>
                <a:cs typeface="Times New Roman" pitchFamily="18" charset="0"/>
              </a:rPr>
              <a:t>Also my heartfelt Congratulations to staff members and Students for their fruitful effort. With Best Wishes</a:t>
            </a:r>
          </a:p>
          <a:p>
            <a:pPr algn="just">
              <a:lnSpc>
                <a:spcPct val="150000"/>
              </a:lnSpc>
            </a:pPr>
            <a:r>
              <a:rPr lang="en-US" sz="1200" dirty="0" smtClean="0">
                <a:latin typeface="Times New Roman" pitchFamily="18" charset="0"/>
                <a:cs typeface="Times New Roman" pitchFamily="18" charset="0"/>
              </a:rPr>
              <a:t> </a:t>
            </a:r>
            <a:endParaRPr lang="en-US" sz="1200" dirty="0"/>
          </a:p>
        </p:txBody>
      </p:sp>
      <p:sp>
        <p:nvSpPr>
          <p:cNvPr id="3" name="Horizontal Scroll 2"/>
          <p:cNvSpPr/>
          <p:nvPr/>
        </p:nvSpPr>
        <p:spPr>
          <a:xfrm>
            <a:off x="457200" y="2362200"/>
            <a:ext cx="22860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Times New Roman" pitchFamily="18" charset="0"/>
                <a:cs typeface="Times New Roman" pitchFamily="18" charset="0"/>
              </a:rPr>
              <a:t>About The Department</a:t>
            </a:r>
            <a:endParaRPr lang="en-US" sz="1400" dirty="0"/>
          </a:p>
        </p:txBody>
      </p:sp>
      <p:pic>
        <p:nvPicPr>
          <p:cNvPr id="4" name="Picture 3"/>
          <p:cNvPicPr/>
          <p:nvPr/>
        </p:nvPicPr>
        <p:blipFill>
          <a:blip r:embed="rId2"/>
          <a:srcRect/>
          <a:stretch>
            <a:fillRect/>
          </a:stretch>
        </p:blipFill>
        <p:spPr bwMode="auto">
          <a:xfrm>
            <a:off x="2971800" y="2362200"/>
            <a:ext cx="1325051" cy="1184745"/>
          </a:xfrm>
          <a:prstGeom prst="snip1Rect">
            <a:avLst/>
          </a:prstGeom>
          <a:noFill/>
          <a:ln w="9525">
            <a:solidFill>
              <a:schemeClr val="tx1">
                <a:lumMod val="95000"/>
                <a:lumOff val="5000"/>
              </a:schemeClr>
            </a:solidFill>
            <a:miter lim="800000"/>
            <a:headEnd/>
            <a:tailEnd/>
          </a:ln>
        </p:spPr>
      </p:pic>
      <p:sp>
        <p:nvSpPr>
          <p:cNvPr id="22533" name="Rectangle 5"/>
          <p:cNvSpPr>
            <a:spLocks noChangeArrowheads="1"/>
          </p:cNvSpPr>
          <p:nvPr/>
        </p:nvSpPr>
        <p:spPr bwMode="auto">
          <a:xfrm>
            <a:off x="304800" y="3657600"/>
            <a:ext cx="6248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Malineni</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Lakshmaiah</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Women’s Engineering College is one of the leading Engineering Colleges, helping students to realize their dreams and to become valuable assets to the nation. The Department is committed to academic excellence in the fields of Computer Science, leading to develop students through academia and industry linkages.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Department of CSE started its journey of UG program </a:t>
            </a:r>
            <a:r>
              <a:rPr kumimoji="0" lang="en-US"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B.Tech</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(CSE) in the year 2008 with an intake of 90 and PG program </a:t>
            </a:r>
            <a:r>
              <a:rPr kumimoji="0" lang="en-US"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M.Tech</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(CSE) in the year 2012 initially with an intake of 24. At present the department has expanded to 360  students with 2 UG programs, </a:t>
            </a:r>
            <a:r>
              <a:rPr kumimoji="0" lang="en-US"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B.Tech</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(CSE), and </a:t>
            </a:r>
            <a:r>
              <a:rPr kumimoji="0" lang="en-US"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B.Tech</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CSE (Data Science). Currently the department runs PG program </a:t>
            </a:r>
            <a:r>
              <a:rPr kumimoji="0" lang="en-US"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M.Tech</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(Artificial Intelligence) from the year 2022 with an intake of 12.</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r>
              <a:rPr lang="en-US" sz="1200" dirty="0" smtClean="0">
                <a:latin typeface="Times New Roman" pitchFamily="18" charset="0"/>
                <a:cs typeface="Times New Roman" pitchFamily="18" charset="0"/>
              </a:rPr>
              <a:t>The intellectual ambiance in the Department of CSE is conducive for the holistic development of the students. The main idea of the department is to equip young minds with technical skills, along with ethical values, so that they can make a meaningful contribution towards the development of country in the field of Computer Science and Engineering.</a:t>
            </a:r>
          </a:p>
          <a:p>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The Department has a team of good experienced and motivated academicians whose expertise spans the range of disciplines in Computer Science stream. There is a healthy work-culture and the students are eager to coup with the changes and demands of the Industry and Society.</a:t>
            </a:r>
          </a:p>
          <a:p>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The Department goal is to provide students with a balance of intellectual and practical experiences that enable them to serve a variety of societal needs. In the department, students are nurtured to become best Software Professionals or Team Leaders in Industry or become Entrepreneurs in their own innovative way. Faculty also teach the students to work in teams, share their ideas, present, improve communication skills and join creative teams that make a positive difference.</a:t>
            </a:r>
          </a:p>
          <a:p>
            <a:r>
              <a:rPr lang="en-US" sz="1200" dirty="0" smtClean="0">
                <a:latin typeface="Times New Roman" pitchFamily="18" charset="0"/>
                <a:cs typeface="Times New Roman" pitchFamily="18" charset="0"/>
              </a:rPr>
              <a:t>On behalf of the administration, Computer Science Department welcomes the students and wish them bright journey of learning in the field of Computer Science.</a:t>
            </a:r>
          </a:p>
          <a:p>
            <a:pPr lvl="0" algn="just" eaLnBrk="0" fontAlgn="base" hangingPunct="0">
              <a:spcBef>
                <a:spcPct val="0"/>
              </a:spcBef>
              <a:spcAft>
                <a:spcPct val="0"/>
              </a:spcAf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762000" y="838200"/>
            <a:ext cx="21336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solidFill>
                  <a:srgbClr val="FFFF00"/>
                </a:solidFill>
              </a:rPr>
              <a:t>Paper Publications</a:t>
            </a:r>
            <a:endParaRPr lang="en-IN" sz="1600" b="1" dirty="0">
              <a:solidFill>
                <a:srgbClr val="FFFF00"/>
              </a:solidFill>
            </a:endParaRPr>
          </a:p>
        </p:txBody>
      </p:sp>
      <p:graphicFrame>
        <p:nvGraphicFramePr>
          <p:cNvPr id="5" name="Table 4"/>
          <p:cNvGraphicFramePr>
            <a:graphicFrameLocks noGrp="1"/>
          </p:cNvGraphicFramePr>
          <p:nvPr/>
        </p:nvGraphicFramePr>
        <p:xfrm>
          <a:off x="228600" y="1371600"/>
          <a:ext cx="6400800" cy="6568440"/>
        </p:xfrm>
        <a:graphic>
          <a:graphicData uri="http://schemas.openxmlformats.org/drawingml/2006/table">
            <a:tbl>
              <a:tblPr firstRow="1" bandRow="1">
                <a:tableStyleId>{3C2FFA5D-87B4-456A-9821-1D502468CF0F}</a:tableStyleId>
              </a:tblPr>
              <a:tblGrid>
                <a:gridCol w="457200"/>
                <a:gridCol w="1219204"/>
                <a:gridCol w="1219196"/>
                <a:gridCol w="990600"/>
                <a:gridCol w="838200"/>
                <a:gridCol w="838200"/>
                <a:gridCol w="838200"/>
              </a:tblGrid>
              <a:tr h="533400">
                <a:tc>
                  <a:txBody>
                    <a:bodyPr/>
                    <a:lstStyle/>
                    <a:p>
                      <a:pPr>
                        <a:lnSpc>
                          <a:spcPct val="100000"/>
                        </a:lnSpc>
                        <a:spcAft>
                          <a:spcPts val="1000"/>
                        </a:spcAft>
                      </a:pPr>
                      <a:r>
                        <a:rPr lang="en-US" sz="1000" dirty="0" err="1" smtClean="0">
                          <a:solidFill>
                            <a:srgbClr val="FFC000"/>
                          </a:solidFill>
                        </a:rPr>
                        <a:t>S.no</a:t>
                      </a:r>
                      <a:endParaRPr lang="en-IN" sz="1000" dirty="0">
                        <a:solidFill>
                          <a:srgbClr val="FFC000"/>
                        </a:solidFill>
                        <a:latin typeface="Calibri"/>
                        <a:ea typeface="Calibri"/>
                        <a:cs typeface="Gautami"/>
                      </a:endParaRPr>
                    </a:p>
                  </a:txBody>
                  <a:tcPr marL="68580" marR="68580" marT="0" marB="0"/>
                </a:tc>
                <a:tc>
                  <a:txBody>
                    <a:bodyPr/>
                    <a:lstStyle/>
                    <a:p>
                      <a:pPr>
                        <a:lnSpc>
                          <a:spcPct val="100000"/>
                        </a:lnSpc>
                        <a:spcAft>
                          <a:spcPts val="1000"/>
                        </a:spcAft>
                      </a:pPr>
                      <a:r>
                        <a:rPr lang="en-US" sz="1000" dirty="0">
                          <a:solidFill>
                            <a:srgbClr val="FFC000"/>
                          </a:solidFill>
                        </a:rPr>
                        <a:t>Name of the faculty</a:t>
                      </a:r>
                      <a:endParaRPr lang="en-IN" sz="1000" dirty="0">
                        <a:solidFill>
                          <a:srgbClr val="FFC000"/>
                        </a:solidFill>
                        <a:latin typeface="Calibri"/>
                        <a:ea typeface="Calibri"/>
                        <a:cs typeface="Gautami"/>
                      </a:endParaRPr>
                    </a:p>
                  </a:txBody>
                  <a:tcPr marL="68580" marR="68580" marT="0" marB="0"/>
                </a:tc>
                <a:tc>
                  <a:txBody>
                    <a:bodyPr/>
                    <a:lstStyle/>
                    <a:p>
                      <a:pPr>
                        <a:lnSpc>
                          <a:spcPct val="100000"/>
                        </a:lnSpc>
                        <a:spcAft>
                          <a:spcPts val="1000"/>
                        </a:spcAft>
                      </a:pPr>
                      <a:r>
                        <a:rPr lang="en-US" sz="1000" dirty="0">
                          <a:solidFill>
                            <a:srgbClr val="FFC000"/>
                          </a:solidFill>
                        </a:rPr>
                        <a:t>Title of the Paper</a:t>
                      </a:r>
                      <a:endParaRPr lang="en-IN" sz="1000" dirty="0">
                        <a:solidFill>
                          <a:srgbClr val="FFC000"/>
                        </a:solidFill>
                        <a:latin typeface="Calibri"/>
                        <a:ea typeface="Calibri"/>
                        <a:cs typeface="Gautami"/>
                      </a:endParaRPr>
                    </a:p>
                  </a:txBody>
                  <a:tcPr marL="68580" marR="68580" marT="0" marB="0"/>
                </a:tc>
                <a:tc>
                  <a:txBody>
                    <a:bodyPr/>
                    <a:lstStyle/>
                    <a:p>
                      <a:pPr>
                        <a:lnSpc>
                          <a:spcPct val="100000"/>
                        </a:lnSpc>
                        <a:spcAft>
                          <a:spcPts val="1000"/>
                        </a:spcAft>
                      </a:pPr>
                      <a:r>
                        <a:rPr lang="en-US" sz="1000" dirty="0">
                          <a:solidFill>
                            <a:srgbClr val="FFC000"/>
                          </a:solidFill>
                        </a:rPr>
                        <a:t>Name of the Journal</a:t>
                      </a:r>
                      <a:endParaRPr lang="en-IN" sz="1000" dirty="0">
                        <a:solidFill>
                          <a:srgbClr val="FFC000"/>
                        </a:solidFill>
                        <a:latin typeface="Calibri"/>
                        <a:ea typeface="Calibri"/>
                        <a:cs typeface="Gautami"/>
                      </a:endParaRPr>
                    </a:p>
                  </a:txBody>
                  <a:tcPr marL="68580" marR="68580" marT="0" marB="0"/>
                </a:tc>
                <a:tc>
                  <a:txBody>
                    <a:bodyPr/>
                    <a:lstStyle/>
                    <a:p>
                      <a:pPr>
                        <a:lnSpc>
                          <a:spcPct val="100000"/>
                        </a:lnSpc>
                        <a:spcAft>
                          <a:spcPts val="1000"/>
                        </a:spcAft>
                      </a:pPr>
                      <a:r>
                        <a:rPr lang="en-US" sz="1000" dirty="0" err="1">
                          <a:solidFill>
                            <a:srgbClr val="FFC000"/>
                          </a:solidFill>
                        </a:rPr>
                        <a:t>Volume,Issue</a:t>
                      </a:r>
                      <a:r>
                        <a:rPr lang="en-US" sz="1000" dirty="0">
                          <a:solidFill>
                            <a:srgbClr val="FFC000"/>
                          </a:solidFill>
                        </a:rPr>
                        <a:t> no &amp;page Number</a:t>
                      </a:r>
                      <a:endParaRPr lang="en-IN" sz="1000" dirty="0">
                        <a:solidFill>
                          <a:srgbClr val="FFC000"/>
                        </a:solidFill>
                        <a:latin typeface="Calibri"/>
                        <a:ea typeface="Calibri"/>
                        <a:cs typeface="Gautami"/>
                      </a:endParaRPr>
                    </a:p>
                  </a:txBody>
                  <a:tcPr marL="68580" marR="68580" marT="0" marB="0"/>
                </a:tc>
                <a:tc>
                  <a:txBody>
                    <a:bodyPr/>
                    <a:lstStyle/>
                    <a:p>
                      <a:pPr>
                        <a:lnSpc>
                          <a:spcPct val="100000"/>
                        </a:lnSpc>
                        <a:spcAft>
                          <a:spcPts val="1000"/>
                        </a:spcAft>
                      </a:pPr>
                      <a:r>
                        <a:rPr lang="en-US" sz="1000" dirty="0">
                          <a:solidFill>
                            <a:srgbClr val="FFC000"/>
                          </a:solidFill>
                        </a:rPr>
                        <a:t>ISSN Number</a:t>
                      </a:r>
                      <a:endParaRPr lang="en-IN" sz="1000" dirty="0">
                        <a:solidFill>
                          <a:srgbClr val="FFC000"/>
                        </a:solidFill>
                        <a:latin typeface="Calibri"/>
                        <a:ea typeface="Calibri"/>
                        <a:cs typeface="Gautami"/>
                      </a:endParaRPr>
                    </a:p>
                  </a:txBody>
                  <a:tcPr marL="68580" marR="68580" marT="0" marB="0"/>
                </a:tc>
                <a:tc>
                  <a:txBody>
                    <a:bodyPr/>
                    <a:lstStyle/>
                    <a:p>
                      <a:pPr>
                        <a:lnSpc>
                          <a:spcPct val="100000"/>
                        </a:lnSpc>
                        <a:spcAft>
                          <a:spcPts val="1000"/>
                        </a:spcAft>
                      </a:pPr>
                      <a:r>
                        <a:rPr lang="en-US" sz="1000" dirty="0">
                          <a:solidFill>
                            <a:srgbClr val="FFC000"/>
                          </a:solidFill>
                        </a:rPr>
                        <a:t>Date</a:t>
                      </a:r>
                      <a:endParaRPr lang="en-IN" sz="1000" dirty="0">
                        <a:solidFill>
                          <a:srgbClr val="FFC000"/>
                        </a:solidFill>
                        <a:latin typeface="Calibri"/>
                        <a:ea typeface="Calibri"/>
                        <a:cs typeface="Gautami"/>
                      </a:endParaRPr>
                    </a:p>
                  </a:txBody>
                  <a:tcPr marL="68580" marR="68580" marT="0" marB="0"/>
                </a:tc>
              </a:tr>
              <a:tr h="533400">
                <a:tc>
                  <a:txBody>
                    <a:bodyPr/>
                    <a:lstStyle/>
                    <a:p>
                      <a:pPr>
                        <a:lnSpc>
                          <a:spcPct val="115000"/>
                        </a:lnSpc>
                        <a:spcAft>
                          <a:spcPts val="1000"/>
                        </a:spcAft>
                      </a:pPr>
                      <a:r>
                        <a:rPr lang="en-US" sz="1000" dirty="0"/>
                        <a:t>1</a:t>
                      </a:r>
                      <a:endParaRPr lang="en-IN" sz="1000" dirty="0">
                        <a:latin typeface="Calibri"/>
                        <a:ea typeface="Calibri"/>
                        <a:cs typeface="Gautami"/>
                      </a:endParaRPr>
                    </a:p>
                  </a:txBody>
                  <a:tcPr marL="68580" marR="68580" marT="0" marB="0"/>
                </a:tc>
                <a:tc>
                  <a:txBody>
                    <a:bodyPr/>
                    <a:lstStyle/>
                    <a:p>
                      <a:pPr>
                        <a:lnSpc>
                          <a:spcPct val="115000"/>
                        </a:lnSpc>
                        <a:spcAft>
                          <a:spcPts val="1000"/>
                        </a:spcAft>
                      </a:pPr>
                      <a:r>
                        <a:rPr lang="en-US" sz="1000" dirty="0" err="1"/>
                        <a:t>Dr.M.Bheemalingaiah</a:t>
                      </a:r>
                      <a:endParaRPr lang="en-IN" sz="1000" dirty="0">
                        <a:latin typeface="Calibri"/>
                        <a:ea typeface="Calibri"/>
                        <a:cs typeface="Gautami"/>
                      </a:endParaRPr>
                    </a:p>
                  </a:txBody>
                  <a:tcPr marL="68580" marR="68580" marT="0" marB="0"/>
                </a:tc>
                <a:tc>
                  <a:txBody>
                    <a:bodyPr/>
                    <a:lstStyle/>
                    <a:p>
                      <a:pPr>
                        <a:lnSpc>
                          <a:spcPct val="115000"/>
                        </a:lnSpc>
                        <a:spcAft>
                          <a:spcPts val="1000"/>
                        </a:spcAft>
                      </a:pPr>
                      <a:r>
                        <a:rPr lang="en-US" sz="1000" dirty="0"/>
                        <a:t>Advanced Cyber Crime Rate prediction using deep learning &amp;AI Based Algorithm</a:t>
                      </a:r>
                      <a:endParaRPr lang="en-IN" sz="1000" dirty="0">
                        <a:latin typeface="Calibri"/>
                        <a:ea typeface="Calibri"/>
                        <a:cs typeface="Gautami"/>
                      </a:endParaRPr>
                    </a:p>
                  </a:txBody>
                  <a:tcPr marL="68580" marR="68580" marT="0" marB="0"/>
                </a:tc>
                <a:tc>
                  <a:txBody>
                    <a:bodyPr/>
                    <a:lstStyle/>
                    <a:p>
                      <a:pPr>
                        <a:lnSpc>
                          <a:spcPct val="115000"/>
                        </a:lnSpc>
                        <a:spcAft>
                          <a:spcPts val="1000"/>
                        </a:spcAft>
                      </a:pPr>
                      <a:r>
                        <a:rPr lang="en-US" sz="1000"/>
                        <a:t>Journal of Harbin institute of Technology</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dirty="0" smtClean="0"/>
                        <a:t>Vol-54,</a:t>
                      </a:r>
                    </a:p>
                    <a:p>
                      <a:pPr>
                        <a:lnSpc>
                          <a:spcPct val="115000"/>
                        </a:lnSpc>
                        <a:spcAft>
                          <a:spcPts val="1000"/>
                        </a:spcAft>
                      </a:pPr>
                      <a:r>
                        <a:rPr lang="en-US" sz="1000" dirty="0" smtClean="0"/>
                        <a:t>Issue </a:t>
                      </a:r>
                      <a:r>
                        <a:rPr lang="en-US" sz="1000" dirty="0"/>
                        <a:t>no:3</a:t>
                      </a:r>
                      <a:endParaRPr lang="en-IN" sz="1000" dirty="0">
                        <a:latin typeface="Calibri"/>
                        <a:ea typeface="Calibri"/>
                        <a:cs typeface="Gautami"/>
                      </a:endParaRPr>
                    </a:p>
                  </a:txBody>
                  <a:tcPr marL="68580" marR="68580" marT="0" marB="0"/>
                </a:tc>
                <a:tc>
                  <a:txBody>
                    <a:bodyPr/>
                    <a:lstStyle/>
                    <a:p>
                      <a:pPr>
                        <a:lnSpc>
                          <a:spcPct val="115000"/>
                        </a:lnSpc>
                        <a:spcAft>
                          <a:spcPts val="1000"/>
                        </a:spcAft>
                      </a:pPr>
                      <a:r>
                        <a:rPr lang="en-US" sz="1000"/>
                        <a:t>0367-6234</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30-03-2022</a:t>
                      </a:r>
                      <a:endParaRPr lang="en-IN" sz="1000">
                        <a:latin typeface="Calibri"/>
                        <a:ea typeface="Calibri"/>
                        <a:cs typeface="Gautami"/>
                      </a:endParaRPr>
                    </a:p>
                  </a:txBody>
                  <a:tcPr marL="68580" marR="68580" marT="0" marB="0"/>
                </a:tc>
              </a:tr>
              <a:tr h="533400">
                <a:tc>
                  <a:txBody>
                    <a:bodyPr/>
                    <a:lstStyle/>
                    <a:p>
                      <a:pPr>
                        <a:lnSpc>
                          <a:spcPct val="115000"/>
                        </a:lnSpc>
                        <a:spcAft>
                          <a:spcPts val="1000"/>
                        </a:spcAft>
                      </a:pPr>
                      <a:r>
                        <a:rPr lang="en-US" sz="1000"/>
                        <a:t>2</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Dr. A. SriRama Kanaka Ratnam </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dirty="0"/>
                        <a:t>Advanced Cyber Crime Rate prediction using deep learning &amp;AI Based Algorithm</a:t>
                      </a:r>
                      <a:endParaRPr lang="en-IN" sz="1000" dirty="0">
                        <a:latin typeface="Calibri"/>
                        <a:ea typeface="Calibri"/>
                        <a:cs typeface="Gautami"/>
                      </a:endParaRPr>
                    </a:p>
                  </a:txBody>
                  <a:tcPr marL="68580" marR="68580" marT="0" marB="0"/>
                </a:tc>
                <a:tc>
                  <a:txBody>
                    <a:bodyPr/>
                    <a:lstStyle/>
                    <a:p>
                      <a:pPr>
                        <a:lnSpc>
                          <a:spcPct val="115000"/>
                        </a:lnSpc>
                        <a:spcAft>
                          <a:spcPts val="1000"/>
                        </a:spcAft>
                      </a:pPr>
                      <a:r>
                        <a:rPr lang="en-US" sz="1000"/>
                        <a:t>Journal of Harbin institute of Technology</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dirty="0"/>
                        <a:t>Vol-54</a:t>
                      </a:r>
                      <a:r>
                        <a:rPr lang="en-US" sz="1000" dirty="0" smtClean="0"/>
                        <a:t>,</a:t>
                      </a:r>
                    </a:p>
                    <a:p>
                      <a:pPr>
                        <a:lnSpc>
                          <a:spcPct val="115000"/>
                        </a:lnSpc>
                        <a:spcAft>
                          <a:spcPts val="1000"/>
                        </a:spcAft>
                      </a:pPr>
                      <a:r>
                        <a:rPr lang="en-US" sz="1000" dirty="0" smtClean="0"/>
                        <a:t>Issue </a:t>
                      </a:r>
                      <a:r>
                        <a:rPr lang="en-US" sz="1000" dirty="0"/>
                        <a:t>no:3</a:t>
                      </a:r>
                      <a:endParaRPr lang="en-IN" sz="1000" dirty="0">
                        <a:latin typeface="Calibri"/>
                        <a:ea typeface="Calibri"/>
                        <a:cs typeface="Gautami"/>
                      </a:endParaRPr>
                    </a:p>
                  </a:txBody>
                  <a:tcPr marL="68580" marR="68580" marT="0" marB="0"/>
                </a:tc>
                <a:tc>
                  <a:txBody>
                    <a:bodyPr/>
                    <a:lstStyle/>
                    <a:p>
                      <a:pPr>
                        <a:lnSpc>
                          <a:spcPct val="115000"/>
                        </a:lnSpc>
                        <a:spcAft>
                          <a:spcPts val="1000"/>
                        </a:spcAft>
                      </a:pPr>
                      <a:r>
                        <a:rPr lang="en-US" sz="1000"/>
                        <a:t>0367-6234</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30-03-2022</a:t>
                      </a:r>
                      <a:endParaRPr lang="en-IN" sz="1000">
                        <a:latin typeface="Calibri"/>
                        <a:ea typeface="Calibri"/>
                        <a:cs typeface="Gautami"/>
                      </a:endParaRPr>
                    </a:p>
                  </a:txBody>
                  <a:tcPr marL="68580" marR="68580" marT="0" marB="0"/>
                </a:tc>
              </a:tr>
              <a:tr h="533400">
                <a:tc>
                  <a:txBody>
                    <a:bodyPr/>
                    <a:lstStyle/>
                    <a:p>
                      <a:pPr>
                        <a:lnSpc>
                          <a:spcPct val="115000"/>
                        </a:lnSpc>
                        <a:spcAft>
                          <a:spcPts val="1000"/>
                        </a:spcAft>
                      </a:pPr>
                      <a:r>
                        <a:rPr lang="en-US" sz="1000"/>
                        <a:t>3</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Dr. G. Rama Swamy</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A Study on Predication Of Diabetes Using Machine Learning</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International Journal of Research</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dirty="0" smtClean="0"/>
                        <a:t>Vol-11 ,issue-6,Page  </a:t>
                      </a:r>
                      <a:r>
                        <a:rPr lang="en-US" sz="1000" dirty="0"/>
                        <a:t>No:286-297</a:t>
                      </a:r>
                      <a:endParaRPr lang="en-IN" sz="1000" dirty="0">
                        <a:latin typeface="Calibri"/>
                        <a:ea typeface="Calibri"/>
                        <a:cs typeface="Gautami"/>
                      </a:endParaRPr>
                    </a:p>
                  </a:txBody>
                  <a:tcPr marL="68580" marR="68580" marT="0" marB="0"/>
                </a:tc>
                <a:tc>
                  <a:txBody>
                    <a:bodyPr/>
                    <a:lstStyle/>
                    <a:p>
                      <a:pPr>
                        <a:lnSpc>
                          <a:spcPct val="115000"/>
                        </a:lnSpc>
                        <a:spcAft>
                          <a:spcPts val="1000"/>
                        </a:spcAft>
                      </a:pPr>
                      <a:r>
                        <a:rPr lang="en-US" sz="1000"/>
                        <a:t>2236-6124</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26/06/2021</a:t>
                      </a:r>
                      <a:endParaRPr lang="en-IN" sz="1000">
                        <a:latin typeface="Calibri"/>
                        <a:ea typeface="Calibri"/>
                        <a:cs typeface="Gautami"/>
                      </a:endParaRPr>
                    </a:p>
                  </a:txBody>
                  <a:tcPr marL="68580" marR="68580" marT="0" marB="0"/>
                </a:tc>
              </a:tr>
              <a:tr h="533400">
                <a:tc>
                  <a:txBody>
                    <a:bodyPr/>
                    <a:lstStyle/>
                    <a:p>
                      <a:pPr>
                        <a:lnSpc>
                          <a:spcPct val="115000"/>
                        </a:lnSpc>
                        <a:spcAft>
                          <a:spcPts val="1000"/>
                        </a:spcAft>
                      </a:pPr>
                      <a:r>
                        <a:rPr lang="en-US" sz="1000"/>
                        <a:t>4.</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Dr.M.Bheemalingaiah</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Advanced Face Detection Using Machine learning &amp; AI Based Algorithm</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Journal of Harbin institute of Technology</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dirty="0"/>
                        <a:t>Vol-54</a:t>
                      </a:r>
                      <a:r>
                        <a:rPr lang="en-US" sz="1000" dirty="0" smtClean="0"/>
                        <a:t>,</a:t>
                      </a:r>
                    </a:p>
                    <a:p>
                      <a:pPr>
                        <a:lnSpc>
                          <a:spcPct val="115000"/>
                        </a:lnSpc>
                        <a:spcAft>
                          <a:spcPts val="1000"/>
                        </a:spcAft>
                      </a:pPr>
                      <a:r>
                        <a:rPr lang="en-US" sz="1000" dirty="0" smtClean="0"/>
                        <a:t>Issue no:3</a:t>
                      </a:r>
                    </a:p>
                    <a:p>
                      <a:pPr>
                        <a:lnSpc>
                          <a:spcPct val="115000"/>
                        </a:lnSpc>
                        <a:spcAft>
                          <a:spcPts val="1000"/>
                        </a:spcAft>
                      </a:pPr>
                      <a:endParaRPr lang="en-IN" sz="1000" dirty="0">
                        <a:latin typeface="Calibri"/>
                        <a:ea typeface="Calibri"/>
                        <a:cs typeface="Gautami"/>
                      </a:endParaRPr>
                    </a:p>
                  </a:txBody>
                  <a:tcPr marL="68580" marR="68580" marT="0" marB="0"/>
                </a:tc>
                <a:tc>
                  <a:txBody>
                    <a:bodyPr/>
                    <a:lstStyle/>
                    <a:p>
                      <a:pPr>
                        <a:lnSpc>
                          <a:spcPct val="115000"/>
                        </a:lnSpc>
                        <a:spcAft>
                          <a:spcPts val="1000"/>
                        </a:spcAft>
                      </a:pPr>
                      <a:r>
                        <a:rPr lang="en-US" sz="1000"/>
                        <a:t>0367-6234</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30-03-2022</a:t>
                      </a:r>
                      <a:endParaRPr lang="en-IN" sz="1000">
                        <a:latin typeface="Calibri"/>
                        <a:ea typeface="Calibri"/>
                        <a:cs typeface="Gautami"/>
                      </a:endParaRPr>
                    </a:p>
                  </a:txBody>
                  <a:tcPr marL="68580" marR="68580" marT="0" marB="0"/>
                </a:tc>
              </a:tr>
              <a:tr h="533400">
                <a:tc>
                  <a:txBody>
                    <a:bodyPr/>
                    <a:lstStyle/>
                    <a:p>
                      <a:pPr>
                        <a:lnSpc>
                          <a:spcPct val="115000"/>
                        </a:lnSpc>
                        <a:spcAft>
                          <a:spcPts val="1000"/>
                        </a:spcAft>
                      </a:pPr>
                      <a:r>
                        <a:rPr lang="en-US" sz="1000"/>
                        <a:t>5.</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Dr. G. Rama Swamy</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Advanced Face Detection Using Machine learning &amp; AI Based Algorithm</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Journal of Harbin institute of Technology</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dirty="0"/>
                        <a:t>Vol-54</a:t>
                      </a:r>
                      <a:r>
                        <a:rPr lang="en-US" sz="1000" dirty="0" smtClean="0"/>
                        <a:t>,</a:t>
                      </a:r>
                    </a:p>
                    <a:p>
                      <a:pPr>
                        <a:lnSpc>
                          <a:spcPct val="115000"/>
                        </a:lnSpc>
                        <a:spcAft>
                          <a:spcPts val="1000"/>
                        </a:spcAft>
                      </a:pPr>
                      <a:r>
                        <a:rPr lang="en-US" sz="1000" dirty="0" smtClean="0"/>
                        <a:t>Issue </a:t>
                      </a:r>
                      <a:r>
                        <a:rPr lang="en-US" sz="1000" dirty="0"/>
                        <a:t>no:3</a:t>
                      </a:r>
                      <a:endParaRPr lang="en-IN" sz="1000" dirty="0">
                        <a:latin typeface="Calibri"/>
                        <a:ea typeface="Calibri"/>
                        <a:cs typeface="Gautami"/>
                      </a:endParaRPr>
                    </a:p>
                  </a:txBody>
                  <a:tcPr marL="68580" marR="68580" marT="0" marB="0"/>
                </a:tc>
                <a:tc>
                  <a:txBody>
                    <a:bodyPr/>
                    <a:lstStyle/>
                    <a:p>
                      <a:pPr>
                        <a:lnSpc>
                          <a:spcPct val="115000"/>
                        </a:lnSpc>
                        <a:spcAft>
                          <a:spcPts val="1000"/>
                        </a:spcAft>
                      </a:pPr>
                      <a:r>
                        <a:rPr lang="en-US" sz="1000"/>
                        <a:t>0367-6234</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30-03-2022</a:t>
                      </a:r>
                      <a:endParaRPr lang="en-IN" sz="1000">
                        <a:latin typeface="Calibri"/>
                        <a:ea typeface="Calibri"/>
                        <a:cs typeface="Gautami"/>
                      </a:endParaRPr>
                    </a:p>
                  </a:txBody>
                  <a:tcPr marL="68580" marR="68580" marT="0" marB="0"/>
                </a:tc>
              </a:tr>
              <a:tr h="533400">
                <a:tc>
                  <a:txBody>
                    <a:bodyPr/>
                    <a:lstStyle/>
                    <a:p>
                      <a:pPr>
                        <a:lnSpc>
                          <a:spcPct val="115000"/>
                        </a:lnSpc>
                        <a:spcAft>
                          <a:spcPts val="1000"/>
                        </a:spcAft>
                      </a:pPr>
                      <a:r>
                        <a:rPr lang="en-US" sz="1000"/>
                        <a:t>6</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Dr. G. Rama Swamy</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Key Generation Using Genetic Algorithm for DNA Play Fair cryptosystem</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Journal of Harbin institute of Technology</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dirty="0" smtClean="0"/>
                        <a:t>Volume-54,issue-9</a:t>
                      </a:r>
                      <a:endParaRPr lang="en-IN" sz="1000" dirty="0"/>
                    </a:p>
                    <a:p>
                      <a:pPr>
                        <a:lnSpc>
                          <a:spcPct val="115000"/>
                        </a:lnSpc>
                        <a:spcAft>
                          <a:spcPts val="1000"/>
                        </a:spcAft>
                      </a:pPr>
                      <a:r>
                        <a:rPr lang="en-US" sz="1000" dirty="0"/>
                        <a:t>pageNo:81-94</a:t>
                      </a:r>
                      <a:endParaRPr lang="en-IN" sz="1000" dirty="0">
                        <a:latin typeface="Calibri"/>
                        <a:ea typeface="Calibri"/>
                        <a:cs typeface="Gautami"/>
                      </a:endParaRPr>
                    </a:p>
                  </a:txBody>
                  <a:tcPr marL="68580" marR="68580" marT="0" marB="0"/>
                </a:tc>
                <a:tc>
                  <a:txBody>
                    <a:bodyPr/>
                    <a:lstStyle/>
                    <a:p>
                      <a:pPr>
                        <a:lnSpc>
                          <a:spcPct val="115000"/>
                        </a:lnSpc>
                        <a:spcAft>
                          <a:spcPts val="1000"/>
                        </a:spcAft>
                      </a:pPr>
                      <a:r>
                        <a:rPr lang="en-US" sz="1000"/>
                        <a:t>0367-6234</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08-09-2022</a:t>
                      </a:r>
                      <a:endParaRPr lang="en-IN" sz="1000">
                        <a:latin typeface="Calibri"/>
                        <a:ea typeface="Calibri"/>
                        <a:cs typeface="Gautami"/>
                      </a:endParaRPr>
                    </a:p>
                  </a:txBody>
                  <a:tcPr marL="68580" marR="68580" marT="0" marB="0"/>
                </a:tc>
              </a:tr>
              <a:tr h="533400">
                <a:tc>
                  <a:txBody>
                    <a:bodyPr/>
                    <a:lstStyle/>
                    <a:p>
                      <a:pPr>
                        <a:lnSpc>
                          <a:spcPct val="115000"/>
                        </a:lnSpc>
                        <a:spcAft>
                          <a:spcPts val="1000"/>
                        </a:spcAft>
                      </a:pPr>
                      <a:r>
                        <a:rPr lang="en-US" sz="1000" dirty="0"/>
                        <a:t>7.</a:t>
                      </a:r>
                      <a:endParaRPr lang="en-IN" sz="1000" dirty="0">
                        <a:latin typeface="Calibri"/>
                        <a:ea typeface="Calibri"/>
                        <a:cs typeface="Gautami"/>
                      </a:endParaRPr>
                    </a:p>
                  </a:txBody>
                  <a:tcPr marL="68580" marR="68580" marT="0" marB="0"/>
                </a:tc>
                <a:tc>
                  <a:txBody>
                    <a:bodyPr/>
                    <a:lstStyle/>
                    <a:p>
                      <a:pPr>
                        <a:lnSpc>
                          <a:spcPct val="115000"/>
                        </a:lnSpc>
                        <a:spcAft>
                          <a:spcPts val="1000"/>
                        </a:spcAft>
                      </a:pPr>
                      <a:r>
                        <a:rPr lang="en-US" sz="1000"/>
                        <a:t>Dr. A. SriRama Kanaka Ratnam </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Advanced Face Detection Using Machine learning &amp; AI Based Algorithm</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a:t>Journal of Harbin institute of Technology</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dirty="0"/>
                        <a:t>Vol-54</a:t>
                      </a:r>
                      <a:r>
                        <a:rPr lang="en-US" sz="1000" dirty="0" smtClean="0"/>
                        <a:t>,</a:t>
                      </a:r>
                    </a:p>
                    <a:p>
                      <a:pPr>
                        <a:lnSpc>
                          <a:spcPct val="115000"/>
                        </a:lnSpc>
                        <a:spcAft>
                          <a:spcPts val="1000"/>
                        </a:spcAft>
                      </a:pPr>
                      <a:r>
                        <a:rPr lang="en-US" sz="1000" dirty="0" smtClean="0"/>
                        <a:t>Issue </a:t>
                      </a:r>
                      <a:r>
                        <a:rPr lang="en-US" sz="1000" dirty="0"/>
                        <a:t>no:3</a:t>
                      </a:r>
                      <a:endParaRPr lang="en-IN" sz="1000" dirty="0">
                        <a:latin typeface="Calibri"/>
                        <a:ea typeface="Calibri"/>
                        <a:cs typeface="Gautami"/>
                      </a:endParaRPr>
                    </a:p>
                  </a:txBody>
                  <a:tcPr marL="68580" marR="68580" marT="0" marB="0"/>
                </a:tc>
                <a:tc>
                  <a:txBody>
                    <a:bodyPr/>
                    <a:lstStyle/>
                    <a:p>
                      <a:pPr>
                        <a:lnSpc>
                          <a:spcPct val="115000"/>
                        </a:lnSpc>
                        <a:spcAft>
                          <a:spcPts val="1000"/>
                        </a:spcAft>
                      </a:pPr>
                      <a:r>
                        <a:rPr lang="en-US" sz="1000"/>
                        <a:t>0367-6234</a:t>
                      </a:r>
                      <a:endParaRPr lang="en-IN" sz="1000">
                        <a:latin typeface="Calibri"/>
                        <a:ea typeface="Calibri"/>
                        <a:cs typeface="Gautami"/>
                      </a:endParaRPr>
                    </a:p>
                  </a:txBody>
                  <a:tcPr marL="68580" marR="68580" marT="0" marB="0"/>
                </a:tc>
                <a:tc>
                  <a:txBody>
                    <a:bodyPr/>
                    <a:lstStyle/>
                    <a:p>
                      <a:pPr>
                        <a:lnSpc>
                          <a:spcPct val="115000"/>
                        </a:lnSpc>
                        <a:spcAft>
                          <a:spcPts val="1000"/>
                        </a:spcAft>
                      </a:pPr>
                      <a:r>
                        <a:rPr lang="en-US" sz="1000" dirty="0"/>
                        <a:t>30-03-2022</a:t>
                      </a:r>
                      <a:endParaRPr lang="en-IN" sz="1000" dirty="0">
                        <a:latin typeface="Calibri"/>
                        <a:ea typeface="Calibri"/>
                        <a:cs typeface="Gautami"/>
                      </a:endParaRPr>
                    </a:p>
                  </a:txBody>
                  <a:tcPr marL="68580" marR="68580" marT="0" marB="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457200" y="1066800"/>
            <a:ext cx="5410200" cy="609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FFFF00"/>
              </a:solidFill>
              <a:latin typeface="Times New Roman" pitchFamily="18" charset="0"/>
              <a:cs typeface="Times New Roman" pitchFamily="18" charset="0"/>
            </a:endParaRPr>
          </a:p>
          <a:p>
            <a:r>
              <a:rPr lang="en-US" sz="1400" b="1" dirty="0" smtClean="0">
                <a:solidFill>
                  <a:srgbClr val="FFFF00"/>
                </a:solidFill>
                <a:latin typeface="Times New Roman" pitchFamily="18" charset="0"/>
                <a:cs typeface="Times New Roman" pitchFamily="18" charset="0"/>
              </a:rPr>
              <a:t>Number of Collaborative activities for research, Faculty Exchange, Student exchange/Internship</a:t>
            </a:r>
            <a:endParaRPr lang="en-US" sz="1400" dirty="0" smtClean="0">
              <a:solidFill>
                <a:srgbClr val="FFFF00"/>
              </a:solidFill>
              <a:latin typeface="Times New Roman" pitchFamily="18" charset="0"/>
              <a:cs typeface="Times New Roman" pitchFamily="18" charset="0"/>
            </a:endParaRPr>
          </a:p>
          <a:p>
            <a:pPr algn="ctr"/>
            <a:endParaRPr lang="en-IN" sz="1400" dirty="0">
              <a:solidFill>
                <a:srgbClr val="FFFF00"/>
              </a:solidFill>
            </a:endParaRPr>
          </a:p>
        </p:txBody>
      </p:sp>
      <p:graphicFrame>
        <p:nvGraphicFramePr>
          <p:cNvPr id="3" name="Table 2"/>
          <p:cNvGraphicFramePr>
            <a:graphicFrameLocks noGrp="1"/>
          </p:cNvGraphicFramePr>
          <p:nvPr/>
        </p:nvGraphicFramePr>
        <p:xfrm>
          <a:off x="533400" y="1807552"/>
          <a:ext cx="5715000" cy="1621448"/>
        </p:xfrm>
        <a:graphic>
          <a:graphicData uri="http://schemas.openxmlformats.org/drawingml/2006/table">
            <a:tbl>
              <a:tblPr>
                <a:tableStyleId>{284E427A-3D55-4303-BF80-6455036E1DE7}</a:tableStyleId>
              </a:tblPr>
              <a:tblGrid>
                <a:gridCol w="381000"/>
                <a:gridCol w="1524000"/>
                <a:gridCol w="1031510"/>
                <a:gridCol w="949690"/>
                <a:gridCol w="914400"/>
                <a:gridCol w="914400"/>
              </a:tblGrid>
              <a:tr h="659510">
                <a:tc>
                  <a:txBody>
                    <a:bodyPr/>
                    <a:lstStyle/>
                    <a:p>
                      <a:pPr algn="ctr">
                        <a:lnSpc>
                          <a:spcPct val="100000"/>
                        </a:lnSpc>
                        <a:spcAft>
                          <a:spcPts val="1000"/>
                        </a:spcAft>
                      </a:pPr>
                      <a:r>
                        <a:rPr lang="en-US" sz="1200" dirty="0" err="1" smtClean="0">
                          <a:solidFill>
                            <a:srgbClr val="FF0000"/>
                          </a:solidFill>
                          <a:latin typeface="Times New Roman" pitchFamily="18" charset="0"/>
                          <a:cs typeface="Times New Roman" pitchFamily="18" charset="0"/>
                        </a:rPr>
                        <a:t>S.no</a:t>
                      </a:r>
                      <a:endParaRPr lang="en-US" sz="1200" dirty="0">
                        <a:solidFill>
                          <a:srgbClr val="FF0000"/>
                        </a:solidFill>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dirty="0">
                          <a:solidFill>
                            <a:srgbClr val="FF0000"/>
                          </a:solidFill>
                          <a:latin typeface="Times New Roman" pitchFamily="18" charset="0"/>
                          <a:cs typeface="Times New Roman" pitchFamily="18" charset="0"/>
                        </a:rPr>
                        <a:t>Title of the collaborative activity</a:t>
                      </a:r>
                      <a:endParaRPr lang="en-US" sz="1200" dirty="0">
                        <a:solidFill>
                          <a:srgbClr val="FF0000"/>
                        </a:solidFill>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dirty="0">
                          <a:solidFill>
                            <a:srgbClr val="FF0000"/>
                          </a:solidFill>
                          <a:latin typeface="Times New Roman" pitchFamily="18" charset="0"/>
                          <a:cs typeface="Times New Roman" pitchFamily="18" charset="0"/>
                        </a:rPr>
                        <a:t>Name of the collaborating agency with contact details</a:t>
                      </a:r>
                      <a:endParaRPr lang="en-US" sz="1200" dirty="0">
                        <a:solidFill>
                          <a:srgbClr val="FF0000"/>
                        </a:solidFill>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dirty="0">
                          <a:solidFill>
                            <a:srgbClr val="FF0000"/>
                          </a:solidFill>
                          <a:latin typeface="Times New Roman" pitchFamily="18" charset="0"/>
                          <a:cs typeface="Times New Roman" pitchFamily="18" charset="0"/>
                        </a:rPr>
                        <a:t>Name of the participant</a:t>
                      </a:r>
                      <a:endParaRPr lang="en-US" sz="1200" dirty="0">
                        <a:solidFill>
                          <a:srgbClr val="FF0000"/>
                        </a:solidFill>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dirty="0">
                          <a:solidFill>
                            <a:srgbClr val="FF0000"/>
                          </a:solidFill>
                          <a:latin typeface="Times New Roman" pitchFamily="18" charset="0"/>
                          <a:cs typeface="Times New Roman" pitchFamily="18" charset="0"/>
                        </a:rPr>
                        <a:t>Year of collaboration</a:t>
                      </a:r>
                      <a:endParaRPr lang="en-US" sz="1200" dirty="0">
                        <a:solidFill>
                          <a:srgbClr val="FF0000"/>
                        </a:solidFill>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dirty="0">
                          <a:solidFill>
                            <a:srgbClr val="FF0000"/>
                          </a:solidFill>
                          <a:latin typeface="Times New Roman" pitchFamily="18" charset="0"/>
                          <a:cs typeface="Times New Roman" pitchFamily="18" charset="0"/>
                        </a:rPr>
                        <a:t>Duration</a:t>
                      </a:r>
                      <a:endParaRPr lang="en-US" sz="1200" dirty="0">
                        <a:solidFill>
                          <a:srgbClr val="FF0000"/>
                        </a:solidFill>
                        <a:latin typeface="Times New Roman" pitchFamily="18" charset="0"/>
                        <a:ea typeface="Calibri"/>
                        <a:cs typeface="Times New Roman" pitchFamily="18" charset="0"/>
                      </a:endParaRPr>
                    </a:p>
                  </a:txBody>
                  <a:tcPr marL="45172" marR="45172" marT="0" marB="0"/>
                </a:tc>
              </a:tr>
              <a:tr h="411479">
                <a:tc>
                  <a:txBody>
                    <a:bodyPr/>
                    <a:lstStyle/>
                    <a:p>
                      <a:pPr>
                        <a:lnSpc>
                          <a:spcPct val="100000"/>
                        </a:lnSpc>
                        <a:spcAft>
                          <a:spcPts val="1000"/>
                        </a:spcAft>
                      </a:pPr>
                      <a:r>
                        <a:rPr lang="en-US" sz="1200">
                          <a:latin typeface="Times New Roman" pitchFamily="18" charset="0"/>
                          <a:cs typeface="Times New Roman" pitchFamily="18" charset="0"/>
                        </a:rPr>
                        <a:t>1</a:t>
                      </a:r>
                      <a:endParaRPr lang="en-US" sz="1200">
                        <a:latin typeface="Times New Roman" pitchFamily="18" charset="0"/>
                        <a:ea typeface="Calibri"/>
                        <a:cs typeface="Times New Roman" pitchFamily="18" charset="0"/>
                      </a:endParaRPr>
                    </a:p>
                  </a:txBody>
                  <a:tcPr marL="45172" marR="45172" marT="0" marB="0"/>
                </a:tc>
                <a:tc>
                  <a:txBody>
                    <a:bodyPr/>
                    <a:lstStyle/>
                    <a:p>
                      <a:pPr>
                        <a:lnSpc>
                          <a:spcPct val="100000"/>
                        </a:lnSpc>
                        <a:spcAft>
                          <a:spcPts val="1000"/>
                        </a:spcAft>
                      </a:pPr>
                      <a:r>
                        <a:rPr lang="en-US" sz="1200" dirty="0">
                          <a:latin typeface="Times New Roman" pitchFamily="18" charset="0"/>
                          <a:cs typeface="Times New Roman" pitchFamily="18" charset="0"/>
                        </a:rPr>
                        <a:t>Youth Employment Program</a:t>
                      </a:r>
                      <a:endParaRPr lang="en-US" sz="1200" dirty="0">
                        <a:latin typeface="Times New Roman" pitchFamily="18" charset="0"/>
                        <a:ea typeface="Calibri"/>
                        <a:cs typeface="Times New Roman" pitchFamily="18" charset="0"/>
                      </a:endParaRPr>
                    </a:p>
                  </a:txBody>
                  <a:tcPr marL="45172" marR="45172" marT="0" marB="0"/>
                </a:tc>
                <a:tc>
                  <a:txBody>
                    <a:bodyPr/>
                    <a:lstStyle/>
                    <a:p>
                      <a:pPr>
                        <a:lnSpc>
                          <a:spcPct val="100000"/>
                        </a:lnSpc>
                        <a:spcAft>
                          <a:spcPts val="1000"/>
                        </a:spcAft>
                      </a:pPr>
                      <a:r>
                        <a:rPr lang="en-US" sz="1200" dirty="0">
                          <a:latin typeface="Times New Roman" pitchFamily="18" charset="0"/>
                          <a:cs typeface="Times New Roman" pitchFamily="18" charset="0"/>
                        </a:rPr>
                        <a:t>TCS Empowers</a:t>
                      </a:r>
                      <a:endParaRPr lang="en-US" sz="1200" dirty="0">
                        <a:latin typeface="Times New Roman" pitchFamily="18" charset="0"/>
                        <a:ea typeface="Calibri"/>
                        <a:cs typeface="Times New Roman" pitchFamily="18" charset="0"/>
                      </a:endParaRPr>
                    </a:p>
                  </a:txBody>
                  <a:tcPr marL="45172" marR="45172" marT="0" marB="0"/>
                </a:tc>
                <a:tc>
                  <a:txBody>
                    <a:bodyPr/>
                    <a:lstStyle/>
                    <a:p>
                      <a:pPr>
                        <a:lnSpc>
                          <a:spcPct val="100000"/>
                        </a:lnSpc>
                        <a:spcAft>
                          <a:spcPts val="1000"/>
                        </a:spcAft>
                      </a:pPr>
                      <a:r>
                        <a:rPr lang="en-US" sz="1200" dirty="0">
                          <a:latin typeface="Times New Roman" pitchFamily="18" charset="0"/>
                          <a:cs typeface="Times New Roman" pitchFamily="18" charset="0"/>
                        </a:rPr>
                        <a:t>12</a:t>
                      </a:r>
                      <a:endParaRPr lang="en-US" sz="1200" dirty="0">
                        <a:latin typeface="Times New Roman" pitchFamily="18" charset="0"/>
                        <a:ea typeface="Calibri"/>
                        <a:cs typeface="Times New Roman" pitchFamily="18" charset="0"/>
                      </a:endParaRPr>
                    </a:p>
                  </a:txBody>
                  <a:tcPr marL="45172" marR="45172" marT="0" marB="0"/>
                </a:tc>
                <a:tc>
                  <a:txBody>
                    <a:bodyPr/>
                    <a:lstStyle/>
                    <a:p>
                      <a:pPr>
                        <a:lnSpc>
                          <a:spcPct val="100000"/>
                        </a:lnSpc>
                        <a:spcAft>
                          <a:spcPts val="1000"/>
                        </a:spcAft>
                      </a:pPr>
                      <a:r>
                        <a:rPr lang="en-US" sz="1200" dirty="0">
                          <a:latin typeface="Times New Roman" pitchFamily="18" charset="0"/>
                          <a:cs typeface="Times New Roman" pitchFamily="18" charset="0"/>
                        </a:rPr>
                        <a:t>2021</a:t>
                      </a:r>
                      <a:endParaRPr lang="en-US" sz="1200" dirty="0">
                        <a:latin typeface="Times New Roman" pitchFamily="18" charset="0"/>
                        <a:ea typeface="Calibri"/>
                        <a:cs typeface="Times New Roman" pitchFamily="18" charset="0"/>
                      </a:endParaRPr>
                    </a:p>
                  </a:txBody>
                  <a:tcPr marL="45172" marR="45172" marT="0" marB="0"/>
                </a:tc>
                <a:tc>
                  <a:txBody>
                    <a:bodyPr/>
                    <a:lstStyle/>
                    <a:p>
                      <a:pPr>
                        <a:lnSpc>
                          <a:spcPct val="100000"/>
                        </a:lnSpc>
                        <a:spcAft>
                          <a:spcPts val="1000"/>
                        </a:spcAft>
                      </a:pPr>
                      <a:r>
                        <a:rPr lang="en-US" sz="1200" dirty="0">
                          <a:latin typeface="Times New Roman" pitchFamily="18" charset="0"/>
                          <a:cs typeface="Times New Roman" pitchFamily="18" charset="0"/>
                        </a:rPr>
                        <a:t>30 Days</a:t>
                      </a:r>
                      <a:endParaRPr lang="en-US" sz="1200" dirty="0">
                        <a:latin typeface="Times New Roman" pitchFamily="18" charset="0"/>
                        <a:ea typeface="Calibri"/>
                        <a:cs typeface="Times New Roman" pitchFamily="18" charset="0"/>
                      </a:endParaRPr>
                    </a:p>
                  </a:txBody>
                  <a:tcPr marL="45172" marR="45172" marT="0" marB="0"/>
                </a:tc>
              </a:tr>
              <a:tr h="478449">
                <a:tc>
                  <a:txBody>
                    <a:bodyPr/>
                    <a:lstStyle/>
                    <a:p>
                      <a:pPr>
                        <a:lnSpc>
                          <a:spcPct val="100000"/>
                        </a:lnSpc>
                        <a:spcAft>
                          <a:spcPts val="1000"/>
                        </a:spcAft>
                      </a:pPr>
                      <a:r>
                        <a:rPr lang="en-US" sz="1200">
                          <a:latin typeface="Times New Roman" pitchFamily="18" charset="0"/>
                          <a:cs typeface="Times New Roman" pitchFamily="18" charset="0"/>
                        </a:rPr>
                        <a:t>2</a:t>
                      </a:r>
                      <a:endParaRPr lang="en-US" sz="1200">
                        <a:latin typeface="Times New Roman" pitchFamily="18" charset="0"/>
                        <a:ea typeface="Calibri"/>
                        <a:cs typeface="Times New Roman" pitchFamily="18" charset="0"/>
                      </a:endParaRPr>
                    </a:p>
                  </a:txBody>
                  <a:tcPr marL="45172" marR="45172" marT="0" marB="0"/>
                </a:tc>
                <a:tc>
                  <a:txBody>
                    <a:bodyPr/>
                    <a:lstStyle/>
                    <a:p>
                      <a:pPr>
                        <a:lnSpc>
                          <a:spcPct val="100000"/>
                        </a:lnSpc>
                        <a:spcAft>
                          <a:spcPts val="1000"/>
                        </a:spcAft>
                      </a:pPr>
                      <a:r>
                        <a:rPr lang="en-US" sz="1200" dirty="0">
                          <a:latin typeface="Times New Roman" pitchFamily="18" charset="0"/>
                          <a:cs typeface="Times New Roman" pitchFamily="18" charset="0"/>
                        </a:rPr>
                        <a:t>Digital Nurture</a:t>
                      </a:r>
                      <a:endParaRPr lang="en-US" sz="1200" dirty="0">
                        <a:latin typeface="Times New Roman" pitchFamily="18" charset="0"/>
                        <a:ea typeface="Calibri"/>
                        <a:cs typeface="Times New Roman" pitchFamily="18" charset="0"/>
                      </a:endParaRPr>
                    </a:p>
                  </a:txBody>
                  <a:tcPr marL="45172" marR="45172" marT="0" marB="0"/>
                </a:tc>
                <a:tc>
                  <a:txBody>
                    <a:bodyPr/>
                    <a:lstStyle/>
                    <a:p>
                      <a:pPr>
                        <a:lnSpc>
                          <a:spcPct val="100000"/>
                        </a:lnSpc>
                        <a:spcAft>
                          <a:spcPts val="1000"/>
                        </a:spcAft>
                      </a:pPr>
                      <a:r>
                        <a:rPr lang="en-US" sz="1200" dirty="0">
                          <a:latin typeface="Times New Roman" pitchFamily="18" charset="0"/>
                          <a:cs typeface="Times New Roman" pitchFamily="18" charset="0"/>
                        </a:rPr>
                        <a:t>Cognizant</a:t>
                      </a:r>
                      <a:endParaRPr lang="en-US" sz="1200" dirty="0">
                        <a:latin typeface="Times New Roman" pitchFamily="18" charset="0"/>
                        <a:ea typeface="Calibri"/>
                        <a:cs typeface="Times New Roman" pitchFamily="18" charset="0"/>
                      </a:endParaRPr>
                    </a:p>
                  </a:txBody>
                  <a:tcPr marL="45172" marR="45172" marT="0" marB="0"/>
                </a:tc>
                <a:tc>
                  <a:txBody>
                    <a:bodyPr/>
                    <a:lstStyle/>
                    <a:p>
                      <a:pPr>
                        <a:lnSpc>
                          <a:spcPct val="100000"/>
                        </a:lnSpc>
                        <a:spcAft>
                          <a:spcPts val="1000"/>
                        </a:spcAft>
                      </a:pPr>
                      <a:r>
                        <a:rPr lang="en-US" sz="1200" dirty="0">
                          <a:latin typeface="Times New Roman" pitchFamily="18" charset="0"/>
                          <a:cs typeface="Times New Roman" pitchFamily="18" charset="0"/>
                        </a:rPr>
                        <a:t>6</a:t>
                      </a:r>
                      <a:endParaRPr lang="en-US" sz="1200" dirty="0">
                        <a:latin typeface="Times New Roman" pitchFamily="18" charset="0"/>
                        <a:ea typeface="Calibri"/>
                        <a:cs typeface="Times New Roman" pitchFamily="18" charset="0"/>
                      </a:endParaRPr>
                    </a:p>
                  </a:txBody>
                  <a:tcPr marL="45172" marR="45172" marT="0" marB="0"/>
                </a:tc>
                <a:tc>
                  <a:txBody>
                    <a:bodyPr/>
                    <a:lstStyle/>
                    <a:p>
                      <a:pPr>
                        <a:lnSpc>
                          <a:spcPct val="100000"/>
                        </a:lnSpc>
                        <a:spcAft>
                          <a:spcPts val="1000"/>
                        </a:spcAft>
                      </a:pPr>
                      <a:r>
                        <a:rPr lang="en-US" sz="1200" dirty="0">
                          <a:latin typeface="Times New Roman" pitchFamily="18" charset="0"/>
                          <a:cs typeface="Times New Roman" pitchFamily="18" charset="0"/>
                        </a:rPr>
                        <a:t>2021</a:t>
                      </a:r>
                      <a:endParaRPr lang="en-US" sz="1200" dirty="0">
                        <a:latin typeface="Times New Roman" pitchFamily="18" charset="0"/>
                        <a:ea typeface="Calibri"/>
                        <a:cs typeface="Times New Roman" pitchFamily="18" charset="0"/>
                      </a:endParaRPr>
                    </a:p>
                  </a:txBody>
                  <a:tcPr marL="45172" marR="45172" marT="0" marB="0"/>
                </a:tc>
                <a:tc>
                  <a:txBody>
                    <a:bodyPr/>
                    <a:lstStyle/>
                    <a:p>
                      <a:pPr>
                        <a:lnSpc>
                          <a:spcPct val="100000"/>
                        </a:lnSpc>
                        <a:spcAft>
                          <a:spcPts val="1000"/>
                        </a:spcAft>
                      </a:pPr>
                      <a:r>
                        <a:rPr lang="en-US" sz="1200" dirty="0">
                          <a:latin typeface="Times New Roman" pitchFamily="18" charset="0"/>
                          <a:cs typeface="Times New Roman" pitchFamily="18" charset="0"/>
                        </a:rPr>
                        <a:t>30 Days</a:t>
                      </a:r>
                      <a:endParaRPr lang="en-US" sz="1200" dirty="0">
                        <a:latin typeface="Times New Roman" pitchFamily="18" charset="0"/>
                        <a:ea typeface="Calibri"/>
                        <a:cs typeface="Times New Roman" pitchFamily="18" charset="0"/>
                      </a:endParaRPr>
                    </a:p>
                  </a:txBody>
                  <a:tcPr marL="45172" marR="45172" marT="0" marB="0"/>
                </a:tc>
              </a:tr>
            </a:tbl>
          </a:graphicData>
        </a:graphic>
      </p:graphicFrame>
      <p:sp>
        <p:nvSpPr>
          <p:cNvPr id="4" name="Horizontal Scroll 3"/>
          <p:cNvSpPr/>
          <p:nvPr/>
        </p:nvSpPr>
        <p:spPr>
          <a:xfrm>
            <a:off x="533400" y="3505200"/>
            <a:ext cx="42672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Students/Faculty Who got NPTEL </a:t>
            </a:r>
            <a:r>
              <a:rPr lang="en-US" sz="1600" b="1" dirty="0" smtClean="0">
                <a:solidFill>
                  <a:srgbClr val="FFFF00"/>
                </a:solidFill>
              </a:rPr>
              <a:t>certificates</a:t>
            </a:r>
            <a:endParaRPr lang="en-IN" sz="1600" b="1" dirty="0">
              <a:solidFill>
                <a:srgbClr val="FFFF00"/>
              </a:solidFill>
            </a:endParaRPr>
          </a:p>
        </p:txBody>
      </p:sp>
      <p:graphicFrame>
        <p:nvGraphicFramePr>
          <p:cNvPr id="5" name="Table 4"/>
          <p:cNvGraphicFramePr>
            <a:graphicFrameLocks noGrp="1"/>
          </p:cNvGraphicFramePr>
          <p:nvPr/>
        </p:nvGraphicFramePr>
        <p:xfrm>
          <a:off x="2057400" y="4156075"/>
          <a:ext cx="2895600" cy="4835525"/>
        </p:xfrm>
        <a:graphic>
          <a:graphicData uri="http://schemas.openxmlformats.org/drawingml/2006/table">
            <a:tbl>
              <a:tblPr>
                <a:tableStyleId>{35758FB7-9AC5-4552-8A53-C91805E547FA}</a:tableStyleId>
              </a:tblPr>
              <a:tblGrid>
                <a:gridCol w="609600"/>
                <a:gridCol w="2286000"/>
              </a:tblGrid>
              <a:tr h="115229">
                <a:tc>
                  <a:txBody>
                    <a:bodyPr/>
                    <a:lstStyle/>
                    <a:p>
                      <a:pPr algn="ctr">
                        <a:lnSpc>
                          <a:spcPct val="115000"/>
                        </a:lnSpc>
                        <a:spcAft>
                          <a:spcPts val="1000"/>
                        </a:spcAft>
                      </a:pPr>
                      <a:r>
                        <a:rPr lang="en-IN" sz="1200" b="1" dirty="0" err="1" smtClean="0">
                          <a:solidFill>
                            <a:srgbClr val="FF0000"/>
                          </a:solidFill>
                          <a:latin typeface="Times New Roman" pitchFamily="18" charset="0"/>
                          <a:ea typeface="Calibri"/>
                          <a:cs typeface="Times New Roman" pitchFamily="18" charset="0"/>
                        </a:rPr>
                        <a:t>S.No</a:t>
                      </a:r>
                      <a:endParaRPr lang="en-IN" sz="1200" b="1" dirty="0">
                        <a:solidFill>
                          <a:srgbClr val="FF0000"/>
                        </a:solidFill>
                        <a:latin typeface="Times New Roman" pitchFamily="18" charset="0"/>
                        <a:ea typeface="Calibri"/>
                        <a:cs typeface="Times New Roman" pitchFamily="18" charset="0"/>
                      </a:endParaRPr>
                    </a:p>
                  </a:txBody>
                  <a:tcPr marL="26763" marR="26763" marT="0" marB="0"/>
                </a:tc>
                <a:tc>
                  <a:txBody>
                    <a:bodyPr/>
                    <a:lstStyle/>
                    <a:p>
                      <a:pPr algn="ctr">
                        <a:lnSpc>
                          <a:spcPct val="115000"/>
                        </a:lnSpc>
                        <a:spcAft>
                          <a:spcPts val="1000"/>
                        </a:spcAft>
                      </a:pPr>
                      <a:r>
                        <a:rPr lang="en-US" sz="1200" b="1" dirty="0">
                          <a:solidFill>
                            <a:srgbClr val="FF0000"/>
                          </a:solidFill>
                          <a:latin typeface="Times New Roman" pitchFamily="18" charset="0"/>
                          <a:cs typeface="Times New Roman" pitchFamily="18" charset="0"/>
                        </a:rPr>
                        <a:t>Name of the Student</a:t>
                      </a:r>
                      <a:endParaRPr lang="en-IN" sz="1200" b="1" dirty="0">
                        <a:solidFill>
                          <a:srgbClr val="FF0000"/>
                        </a:solidFill>
                        <a:latin typeface="Times New Roman" pitchFamily="18" charset="0"/>
                        <a:ea typeface="Calibri"/>
                        <a:cs typeface="Times New Roman" pitchFamily="18" charset="0"/>
                      </a:endParaRPr>
                    </a:p>
                  </a:txBody>
                  <a:tcPr marL="26763" marR="26763" marT="0" marB="0"/>
                </a:tc>
              </a:tr>
              <a:tr h="104078">
                <a:tc>
                  <a:txBody>
                    <a:bodyPr/>
                    <a:lstStyle/>
                    <a:p>
                      <a:pPr algn="ctr">
                        <a:lnSpc>
                          <a:spcPct val="115000"/>
                        </a:lnSpc>
                        <a:spcAft>
                          <a:spcPts val="1000"/>
                        </a:spcAft>
                      </a:pPr>
                      <a:r>
                        <a:rPr lang="en-US" sz="1200" dirty="0">
                          <a:latin typeface="Times New Roman" pitchFamily="18" charset="0"/>
                          <a:cs typeface="Times New Roman" pitchFamily="18" charset="0"/>
                        </a:rPr>
                        <a:t>1</a:t>
                      </a:r>
                      <a:endParaRPr lang="en-IN" sz="1200" dirty="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A. Satvika</a:t>
                      </a:r>
                      <a:endParaRPr lang="en-IN" sz="1200">
                        <a:latin typeface="Times New Roman" pitchFamily="18" charset="0"/>
                        <a:ea typeface="Calibri"/>
                        <a:cs typeface="Times New Roman" pitchFamily="18" charset="0"/>
                      </a:endParaRPr>
                    </a:p>
                  </a:txBody>
                  <a:tcPr marL="26763" marR="26763" marT="0" marB="0"/>
                </a:tc>
              </a:tr>
              <a:tr h="130098">
                <a:tc>
                  <a:txBody>
                    <a:bodyPr/>
                    <a:lstStyle/>
                    <a:p>
                      <a:pPr algn="ctr">
                        <a:lnSpc>
                          <a:spcPct val="115000"/>
                        </a:lnSpc>
                        <a:spcAft>
                          <a:spcPts val="1000"/>
                        </a:spcAft>
                      </a:pPr>
                      <a:r>
                        <a:rPr lang="en-US" sz="1200" dirty="0">
                          <a:latin typeface="Times New Roman" pitchFamily="18" charset="0"/>
                          <a:cs typeface="Times New Roman" pitchFamily="18" charset="0"/>
                        </a:rPr>
                        <a:t>2</a:t>
                      </a:r>
                      <a:endParaRPr lang="en-IN" sz="1200" dirty="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P. Anuhya</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dirty="0">
                          <a:latin typeface="Times New Roman" pitchFamily="18" charset="0"/>
                          <a:cs typeface="Times New Roman" pitchFamily="18" charset="0"/>
                        </a:rPr>
                        <a:t>3</a:t>
                      </a:r>
                      <a:endParaRPr lang="en-IN" sz="1200" dirty="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dirty="0" err="1">
                          <a:latin typeface="Times New Roman" pitchFamily="18" charset="0"/>
                          <a:cs typeface="Times New Roman" pitchFamily="18" charset="0"/>
                        </a:rPr>
                        <a:t>J.Aswini</a:t>
                      </a:r>
                      <a:endParaRPr lang="en-IN" sz="1200" dirty="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a:latin typeface="Times New Roman" pitchFamily="18" charset="0"/>
                          <a:cs typeface="Times New Roman" pitchFamily="18" charset="0"/>
                        </a:rPr>
                        <a:t>4</a:t>
                      </a:r>
                      <a:endParaRPr lang="en-IN" sz="120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B. Lakshmi Devi</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dirty="0">
                          <a:latin typeface="Times New Roman" pitchFamily="18" charset="0"/>
                          <a:cs typeface="Times New Roman" pitchFamily="18" charset="0"/>
                        </a:rPr>
                        <a:t>5</a:t>
                      </a:r>
                      <a:endParaRPr lang="en-IN" sz="1200" dirty="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M .Devi Priyanka</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dirty="0">
                          <a:latin typeface="Times New Roman" pitchFamily="18" charset="0"/>
                          <a:cs typeface="Times New Roman" pitchFamily="18" charset="0"/>
                        </a:rPr>
                        <a:t>6</a:t>
                      </a:r>
                      <a:endParaRPr lang="en-IN" sz="1200" dirty="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D.Naga Poojitha</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a:latin typeface="Times New Roman" pitchFamily="18" charset="0"/>
                          <a:cs typeface="Times New Roman" pitchFamily="18" charset="0"/>
                        </a:rPr>
                        <a:t>7</a:t>
                      </a:r>
                      <a:endParaRPr lang="en-IN" sz="120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G.Keerthi</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dirty="0">
                          <a:latin typeface="Times New Roman" pitchFamily="18" charset="0"/>
                          <a:cs typeface="Times New Roman" pitchFamily="18" charset="0"/>
                        </a:rPr>
                        <a:t>8</a:t>
                      </a:r>
                      <a:endParaRPr lang="en-IN" sz="1200" dirty="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P.Hema Latha</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dirty="0">
                          <a:latin typeface="Times New Roman" pitchFamily="18" charset="0"/>
                          <a:cs typeface="Times New Roman" pitchFamily="18" charset="0"/>
                        </a:rPr>
                        <a:t>9</a:t>
                      </a:r>
                      <a:endParaRPr lang="en-IN" sz="1200" dirty="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Y.Kalyani</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dirty="0">
                          <a:latin typeface="Times New Roman" pitchFamily="18" charset="0"/>
                          <a:cs typeface="Times New Roman" pitchFamily="18" charset="0"/>
                        </a:rPr>
                        <a:t>10</a:t>
                      </a:r>
                      <a:endParaRPr lang="en-IN" sz="1200" dirty="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K. Lakshmi Pravallika</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dirty="0">
                          <a:latin typeface="Times New Roman" pitchFamily="18" charset="0"/>
                          <a:cs typeface="Times New Roman" pitchFamily="18" charset="0"/>
                        </a:rPr>
                        <a:t>11</a:t>
                      </a:r>
                      <a:endParaRPr lang="en-IN" sz="1200" dirty="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K.Mahitha</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dirty="0">
                          <a:latin typeface="Times New Roman" pitchFamily="18" charset="0"/>
                          <a:cs typeface="Times New Roman" pitchFamily="18" charset="0"/>
                        </a:rPr>
                        <a:t>12</a:t>
                      </a:r>
                      <a:endParaRPr lang="en-IN" sz="1200" dirty="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M. Hari Priya</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dirty="0">
                          <a:latin typeface="Times New Roman" pitchFamily="18" charset="0"/>
                          <a:cs typeface="Times New Roman" pitchFamily="18" charset="0"/>
                        </a:rPr>
                        <a:t>13</a:t>
                      </a:r>
                      <a:endParaRPr lang="en-IN" sz="1200" dirty="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M.Navya</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a:latin typeface="Times New Roman" pitchFamily="18" charset="0"/>
                          <a:cs typeface="Times New Roman" pitchFamily="18" charset="0"/>
                        </a:rPr>
                        <a:t>14</a:t>
                      </a:r>
                      <a:endParaRPr lang="en-IN" sz="120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P.Mounika</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a:latin typeface="Times New Roman" pitchFamily="18" charset="0"/>
                          <a:cs typeface="Times New Roman" pitchFamily="18" charset="0"/>
                        </a:rPr>
                        <a:t>15</a:t>
                      </a:r>
                      <a:endParaRPr lang="en-IN" sz="120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D.Mounika</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a:latin typeface="Times New Roman" pitchFamily="18" charset="0"/>
                          <a:cs typeface="Times New Roman" pitchFamily="18" charset="0"/>
                        </a:rPr>
                        <a:t>16</a:t>
                      </a:r>
                      <a:endParaRPr lang="en-IN" sz="120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T.Naga Revathi</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a:latin typeface="Times New Roman" pitchFamily="18" charset="0"/>
                          <a:cs typeface="Times New Roman" pitchFamily="18" charset="0"/>
                        </a:rPr>
                        <a:t>17</a:t>
                      </a:r>
                      <a:endParaRPr lang="en-IN" sz="120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dirty="0" err="1">
                          <a:latin typeface="Times New Roman" pitchFamily="18" charset="0"/>
                          <a:cs typeface="Times New Roman" pitchFamily="18" charset="0"/>
                        </a:rPr>
                        <a:t>A.Nanditha</a:t>
                      </a:r>
                      <a:endParaRPr lang="en-IN" sz="1200" dirty="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a:latin typeface="Times New Roman" pitchFamily="18" charset="0"/>
                          <a:cs typeface="Times New Roman" pitchFamily="18" charset="0"/>
                        </a:rPr>
                        <a:t>18</a:t>
                      </a:r>
                      <a:endParaRPr lang="en-IN" sz="120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P.Sushmitha</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a:latin typeface="Times New Roman" pitchFamily="18" charset="0"/>
                          <a:cs typeface="Times New Roman" pitchFamily="18" charset="0"/>
                        </a:rPr>
                        <a:t>19</a:t>
                      </a:r>
                      <a:endParaRPr lang="en-IN" sz="120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dirty="0" err="1">
                          <a:latin typeface="Times New Roman" pitchFamily="18" charset="0"/>
                          <a:cs typeface="Times New Roman" pitchFamily="18" charset="0"/>
                        </a:rPr>
                        <a:t>B.Pavani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Lakshmi</a:t>
                      </a:r>
                      <a:endParaRPr lang="en-IN" sz="1200" dirty="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a:latin typeface="Times New Roman" pitchFamily="18" charset="0"/>
                          <a:cs typeface="Times New Roman" pitchFamily="18" charset="0"/>
                        </a:rPr>
                        <a:t>20</a:t>
                      </a:r>
                      <a:endParaRPr lang="en-IN" sz="120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P.Hema Latha</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a:latin typeface="Times New Roman" pitchFamily="18" charset="0"/>
                          <a:cs typeface="Times New Roman" pitchFamily="18" charset="0"/>
                        </a:rPr>
                        <a:t>21</a:t>
                      </a:r>
                      <a:endParaRPr lang="en-IN" sz="120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T.Bhavana</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a:latin typeface="Times New Roman" pitchFamily="18" charset="0"/>
                          <a:cs typeface="Times New Roman" pitchFamily="18" charset="0"/>
                        </a:rPr>
                        <a:t>22</a:t>
                      </a:r>
                      <a:endParaRPr lang="en-IN" sz="120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P.Uma Devi</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dirty="0">
                          <a:latin typeface="Times New Roman" pitchFamily="18" charset="0"/>
                          <a:cs typeface="Times New Roman" pitchFamily="18" charset="0"/>
                        </a:rPr>
                        <a:t>23</a:t>
                      </a:r>
                      <a:endParaRPr lang="en-IN" sz="1200" dirty="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a:latin typeface="Times New Roman" pitchFamily="18" charset="0"/>
                          <a:cs typeface="Times New Roman" pitchFamily="18" charset="0"/>
                        </a:rPr>
                        <a:t>N.Ch.JayaRao</a:t>
                      </a:r>
                      <a:endParaRPr lang="en-IN" sz="1200">
                        <a:latin typeface="Times New Roman" pitchFamily="18" charset="0"/>
                        <a:ea typeface="Calibri"/>
                        <a:cs typeface="Times New Roman" pitchFamily="18" charset="0"/>
                      </a:endParaRPr>
                    </a:p>
                  </a:txBody>
                  <a:tcPr marL="26763" marR="26763" marT="0" marB="0"/>
                </a:tc>
              </a:tr>
              <a:tr h="122663">
                <a:tc>
                  <a:txBody>
                    <a:bodyPr/>
                    <a:lstStyle/>
                    <a:p>
                      <a:pPr algn="ctr">
                        <a:lnSpc>
                          <a:spcPct val="115000"/>
                        </a:lnSpc>
                        <a:spcAft>
                          <a:spcPts val="1000"/>
                        </a:spcAft>
                      </a:pPr>
                      <a:r>
                        <a:rPr lang="en-US" sz="1200" dirty="0">
                          <a:latin typeface="Times New Roman" pitchFamily="18" charset="0"/>
                          <a:cs typeface="Times New Roman" pitchFamily="18" charset="0"/>
                        </a:rPr>
                        <a:t>24</a:t>
                      </a:r>
                      <a:endParaRPr lang="en-IN" sz="1200" dirty="0">
                        <a:latin typeface="Times New Roman" pitchFamily="18" charset="0"/>
                        <a:ea typeface="Calibri"/>
                        <a:cs typeface="Times New Roman" pitchFamily="18" charset="0"/>
                      </a:endParaRPr>
                    </a:p>
                  </a:txBody>
                  <a:tcPr marL="26763" marR="26763" marT="0" marB="0"/>
                </a:tc>
                <a:tc>
                  <a:txBody>
                    <a:bodyPr/>
                    <a:lstStyle/>
                    <a:p>
                      <a:pPr>
                        <a:lnSpc>
                          <a:spcPct val="115000"/>
                        </a:lnSpc>
                        <a:spcAft>
                          <a:spcPts val="1000"/>
                        </a:spcAft>
                      </a:pPr>
                      <a:r>
                        <a:rPr lang="en-US" sz="1200" dirty="0" err="1">
                          <a:latin typeface="Times New Roman" pitchFamily="18" charset="0"/>
                          <a:cs typeface="Times New Roman" pitchFamily="18" charset="0"/>
                        </a:rPr>
                        <a:t>T.Sandhya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Rani</a:t>
                      </a:r>
                      <a:endParaRPr lang="en-IN" sz="1200" dirty="0">
                        <a:latin typeface="Times New Roman" pitchFamily="18" charset="0"/>
                        <a:ea typeface="Calibri"/>
                        <a:cs typeface="Times New Roman" pitchFamily="18" charset="0"/>
                      </a:endParaRPr>
                    </a:p>
                  </a:txBody>
                  <a:tcPr marL="26763" marR="26763" marT="0" marB="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762000" y="1066800"/>
            <a:ext cx="53340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rgbClr val="FFFF00"/>
                </a:solidFill>
              </a:rPr>
              <a:t>Tcs</a:t>
            </a:r>
            <a:r>
              <a:rPr lang="en-US" sz="1400" b="1" dirty="0" smtClean="0">
                <a:solidFill>
                  <a:srgbClr val="FFFF00"/>
                </a:solidFill>
              </a:rPr>
              <a:t> Youth Employment </a:t>
            </a:r>
            <a:r>
              <a:rPr lang="en-US" sz="1400" b="1" dirty="0" err="1" smtClean="0">
                <a:solidFill>
                  <a:srgbClr val="FFFF00"/>
                </a:solidFill>
              </a:rPr>
              <a:t>Programme</a:t>
            </a:r>
            <a:r>
              <a:rPr lang="en-US" sz="1400" b="1" dirty="0" smtClean="0">
                <a:solidFill>
                  <a:srgbClr val="FFFF00"/>
                </a:solidFill>
              </a:rPr>
              <a:t> Held By CSE Department</a:t>
            </a:r>
            <a:endParaRPr lang="en-IN" sz="1600" b="1" dirty="0">
              <a:solidFill>
                <a:srgbClr val="FFFF00"/>
              </a:solidFill>
            </a:endParaRPr>
          </a:p>
        </p:txBody>
      </p:sp>
      <p:pic>
        <p:nvPicPr>
          <p:cNvPr id="3" name="Picture 2" descr="C:\Users\admin\Downloads\20220617_103702AMByGPSMapCamera.jpg"/>
          <p:cNvPicPr/>
          <p:nvPr/>
        </p:nvPicPr>
        <p:blipFill>
          <a:blip r:embed="rId2" cstate="print"/>
          <a:srcRect/>
          <a:stretch>
            <a:fillRect/>
          </a:stretch>
        </p:blipFill>
        <p:spPr bwMode="auto">
          <a:xfrm>
            <a:off x="1066800" y="1524000"/>
            <a:ext cx="4648200" cy="2438400"/>
          </a:xfrm>
          <a:prstGeom prst="round1Rect">
            <a:avLst/>
          </a:prstGeom>
          <a:noFill/>
          <a:ln w="9525">
            <a:solidFill>
              <a:schemeClr val="tx1"/>
            </a:solidFill>
            <a:miter lim="800000"/>
            <a:headEnd/>
            <a:tailEnd/>
          </a:ln>
        </p:spPr>
      </p:pic>
      <p:sp>
        <p:nvSpPr>
          <p:cNvPr id="4" name="Horizontal Scroll 3"/>
          <p:cNvSpPr/>
          <p:nvPr/>
        </p:nvSpPr>
        <p:spPr>
          <a:xfrm>
            <a:off x="762000" y="4191000"/>
            <a:ext cx="5334000" cy="533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Department of CSE has Conducted Project Exhibition on  </a:t>
            </a:r>
            <a:r>
              <a:rPr lang="en-US" sz="1400" b="1" dirty="0" err="1" smtClean="0">
                <a:solidFill>
                  <a:srgbClr val="FFFF00"/>
                </a:solidFill>
              </a:rPr>
              <a:t>IoT</a:t>
            </a:r>
            <a:r>
              <a:rPr lang="en-US" sz="1400" b="1" dirty="0" smtClean="0">
                <a:solidFill>
                  <a:srgbClr val="FFFF00"/>
                </a:solidFill>
              </a:rPr>
              <a:t>, AI, Black Chain Date:15/09/22</a:t>
            </a:r>
            <a:endParaRPr lang="en-IN" sz="1400" dirty="0">
              <a:solidFill>
                <a:srgbClr val="FFFF00"/>
              </a:solidFill>
            </a:endParaRPr>
          </a:p>
        </p:txBody>
      </p:sp>
      <p:pic>
        <p:nvPicPr>
          <p:cNvPr id="5" name="Picture 4" descr="C:\Users\admin\Downloads\WhatsApp Image 2022-11-29 at 1.27.53 PM.jpeg"/>
          <p:cNvPicPr/>
          <p:nvPr/>
        </p:nvPicPr>
        <p:blipFill>
          <a:blip r:embed="rId3" cstate="print"/>
          <a:srcRect/>
          <a:stretch>
            <a:fillRect/>
          </a:stretch>
        </p:blipFill>
        <p:spPr bwMode="auto">
          <a:xfrm>
            <a:off x="457200" y="5105400"/>
            <a:ext cx="2286000" cy="16764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Users\admin\Downloads\WhatsApp Image 2022-11-29 at 1.27.58 PM.jpeg"/>
          <p:cNvPicPr/>
          <p:nvPr/>
        </p:nvPicPr>
        <p:blipFill>
          <a:blip r:embed="rId4" cstate="print"/>
          <a:srcRect/>
          <a:stretch>
            <a:fillRect/>
          </a:stretch>
        </p:blipFill>
        <p:spPr bwMode="auto">
          <a:xfrm>
            <a:off x="3962400" y="5029200"/>
            <a:ext cx="2438400" cy="17526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Users\admin\Downloads\WhatsApp Image 2022-11-29 at 1.28.00 PM.jpeg"/>
          <p:cNvPicPr/>
          <p:nvPr/>
        </p:nvPicPr>
        <p:blipFill>
          <a:blip r:embed="rId5" cstate="print"/>
          <a:srcRect/>
          <a:stretch>
            <a:fillRect/>
          </a:stretch>
        </p:blipFill>
        <p:spPr bwMode="auto">
          <a:xfrm>
            <a:off x="2209800" y="6934200"/>
            <a:ext cx="2362200" cy="192886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676400" y="1143000"/>
            <a:ext cx="33528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FFFF00"/>
                </a:solidFill>
              </a:rPr>
              <a:t>Toppers of the CSE Department</a:t>
            </a:r>
            <a:endParaRPr lang="en-IN" sz="1600" dirty="0">
              <a:solidFill>
                <a:srgbClr val="FFFF00"/>
              </a:solidFill>
            </a:endParaRPr>
          </a:p>
        </p:txBody>
      </p:sp>
      <p:sp>
        <p:nvSpPr>
          <p:cNvPr id="4" name="Right Arrow 3"/>
          <p:cNvSpPr/>
          <p:nvPr/>
        </p:nvSpPr>
        <p:spPr>
          <a:xfrm>
            <a:off x="381000" y="1752600"/>
            <a:ext cx="1371600" cy="533400"/>
          </a:xfrm>
          <a:prstGeom prst="rightArrow">
            <a:avLst/>
          </a:prstGeom>
          <a:solidFill>
            <a:schemeClr val="bg1"/>
          </a:solidFill>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smtClean="0"/>
          </a:p>
          <a:p>
            <a:pPr algn="ctr"/>
            <a:r>
              <a:rPr lang="en-US" sz="1400" b="1" dirty="0" smtClean="0">
                <a:solidFill>
                  <a:srgbClr val="FF0000"/>
                </a:solidFill>
                <a:latin typeface="+mj-lt"/>
              </a:rPr>
              <a:t>2-2(Semester)</a:t>
            </a:r>
            <a:endParaRPr lang="en-IN" sz="1400" b="1" dirty="0" smtClean="0">
              <a:solidFill>
                <a:srgbClr val="FF0000"/>
              </a:solidFill>
              <a:latin typeface="+mj-lt"/>
            </a:endParaRPr>
          </a:p>
          <a:p>
            <a:pPr algn="ctr"/>
            <a:endParaRPr lang="en-IN" dirty="0"/>
          </a:p>
        </p:txBody>
      </p:sp>
      <p:graphicFrame>
        <p:nvGraphicFramePr>
          <p:cNvPr id="5" name="Table 4"/>
          <p:cNvGraphicFramePr>
            <a:graphicFrameLocks noGrp="1"/>
          </p:cNvGraphicFramePr>
          <p:nvPr/>
        </p:nvGraphicFramePr>
        <p:xfrm>
          <a:off x="1524000" y="2514600"/>
          <a:ext cx="3886201" cy="1289812"/>
        </p:xfrm>
        <a:graphic>
          <a:graphicData uri="http://schemas.openxmlformats.org/drawingml/2006/table">
            <a:tbl>
              <a:tblPr>
                <a:tableStyleId>{BDBED569-4797-4DF1-A0F4-6AAB3CD982D8}</a:tableStyleId>
              </a:tblPr>
              <a:tblGrid>
                <a:gridCol w="542261"/>
                <a:gridCol w="2344633"/>
                <a:gridCol w="999307"/>
              </a:tblGrid>
              <a:tr h="96520">
                <a:tc>
                  <a:txBody>
                    <a:bodyPr/>
                    <a:lstStyle/>
                    <a:p>
                      <a:pPr algn="ctr">
                        <a:lnSpc>
                          <a:spcPct val="115000"/>
                        </a:lnSpc>
                        <a:spcAft>
                          <a:spcPts val="1000"/>
                        </a:spcAft>
                      </a:pPr>
                      <a:r>
                        <a:rPr lang="en-US" sz="1200" b="1" dirty="0" err="1" smtClean="0">
                          <a:solidFill>
                            <a:srgbClr val="FF0000"/>
                          </a:solidFill>
                        </a:rPr>
                        <a:t>S.No</a:t>
                      </a:r>
                      <a:endParaRPr lang="en-IN" sz="1200" b="1" dirty="0">
                        <a:solidFill>
                          <a:srgbClr val="FF0000"/>
                        </a:solidFill>
                        <a:latin typeface="+mj-lt"/>
                        <a:ea typeface="Calibri"/>
                        <a:cs typeface="Gautami"/>
                      </a:endParaRPr>
                    </a:p>
                  </a:txBody>
                  <a:tcPr marL="68580" marR="68580" marT="0" marB="0">
                    <a:solidFill>
                      <a:schemeClr val="tx2">
                        <a:lumMod val="20000"/>
                        <a:lumOff val="80000"/>
                      </a:schemeClr>
                    </a:solidFill>
                  </a:tcPr>
                </a:tc>
                <a:tc>
                  <a:txBody>
                    <a:bodyPr/>
                    <a:lstStyle/>
                    <a:p>
                      <a:pPr algn="ctr">
                        <a:lnSpc>
                          <a:spcPct val="115000"/>
                        </a:lnSpc>
                        <a:spcAft>
                          <a:spcPts val="1000"/>
                        </a:spcAft>
                      </a:pPr>
                      <a:r>
                        <a:rPr lang="en-US" sz="1200" b="1" dirty="0">
                          <a:solidFill>
                            <a:srgbClr val="FF0000"/>
                          </a:solidFill>
                        </a:rPr>
                        <a:t>Student Name</a:t>
                      </a:r>
                      <a:endParaRPr lang="en-IN" sz="1200" b="1" dirty="0">
                        <a:solidFill>
                          <a:srgbClr val="FF0000"/>
                        </a:solidFill>
                        <a:latin typeface="+mj-lt"/>
                        <a:ea typeface="Calibri"/>
                        <a:cs typeface="Gautami"/>
                      </a:endParaRPr>
                    </a:p>
                  </a:txBody>
                  <a:tcPr marL="68580" marR="68580" marT="0" marB="0">
                    <a:solidFill>
                      <a:schemeClr val="tx2">
                        <a:lumMod val="20000"/>
                        <a:lumOff val="80000"/>
                      </a:schemeClr>
                    </a:solidFill>
                  </a:tcPr>
                </a:tc>
                <a:tc>
                  <a:txBody>
                    <a:bodyPr/>
                    <a:lstStyle/>
                    <a:p>
                      <a:pPr algn="ctr">
                        <a:lnSpc>
                          <a:spcPct val="115000"/>
                        </a:lnSpc>
                        <a:spcAft>
                          <a:spcPts val="1000"/>
                        </a:spcAft>
                      </a:pPr>
                      <a:r>
                        <a:rPr lang="en-IN" sz="1200" b="1" dirty="0" err="1" smtClean="0">
                          <a:solidFill>
                            <a:srgbClr val="FF0000"/>
                          </a:solidFill>
                        </a:rPr>
                        <a:t>ID.No</a:t>
                      </a:r>
                      <a:endParaRPr lang="en-IN" sz="1200" b="1" dirty="0">
                        <a:solidFill>
                          <a:srgbClr val="FF0000"/>
                        </a:solidFill>
                        <a:latin typeface="+mj-lt"/>
                        <a:ea typeface="Calibri"/>
                        <a:cs typeface="Gautami"/>
                      </a:endParaRPr>
                    </a:p>
                  </a:txBody>
                  <a:tcPr marL="68580" marR="68580" marT="0" marB="0">
                    <a:solidFill>
                      <a:schemeClr val="tx2">
                        <a:lumMod val="20000"/>
                        <a:lumOff val="80000"/>
                      </a:schemeClr>
                    </a:solidFill>
                  </a:tcPr>
                </a:tc>
              </a:tr>
              <a:tr h="269875">
                <a:tc>
                  <a:txBody>
                    <a:bodyPr/>
                    <a:lstStyle/>
                    <a:p>
                      <a:pPr algn="ctr">
                        <a:lnSpc>
                          <a:spcPct val="115000"/>
                        </a:lnSpc>
                        <a:spcAft>
                          <a:spcPts val="1000"/>
                        </a:spcAft>
                      </a:pPr>
                      <a:r>
                        <a:rPr lang="en-US" sz="1200" dirty="0"/>
                        <a:t>1</a:t>
                      </a:r>
                      <a:endParaRPr lang="en-IN" sz="1200" dirty="0">
                        <a:solidFill>
                          <a:schemeClr val="accent1">
                            <a:lumMod val="50000"/>
                          </a:schemeClr>
                        </a:solidFill>
                        <a:latin typeface="+mj-lt"/>
                        <a:ea typeface="Calibri"/>
                        <a:cs typeface="Gautami"/>
                      </a:endParaRPr>
                    </a:p>
                  </a:txBody>
                  <a:tcPr marL="68580" marR="68580" marT="0" marB="0">
                    <a:solidFill>
                      <a:schemeClr val="tx2">
                        <a:lumMod val="20000"/>
                        <a:lumOff val="80000"/>
                      </a:schemeClr>
                    </a:solidFill>
                  </a:tcPr>
                </a:tc>
                <a:tc>
                  <a:txBody>
                    <a:bodyPr/>
                    <a:lstStyle/>
                    <a:p>
                      <a:pPr>
                        <a:lnSpc>
                          <a:spcPct val="115000"/>
                        </a:lnSpc>
                        <a:spcAft>
                          <a:spcPts val="1000"/>
                        </a:spcAft>
                      </a:pPr>
                      <a:r>
                        <a:rPr lang="en-US" sz="1200" dirty="0" smtClean="0">
                          <a:latin typeface="+mj-lt"/>
                        </a:rPr>
                        <a:t>P. JWALA</a:t>
                      </a:r>
                      <a:endParaRPr lang="en-IN" sz="1200" dirty="0">
                        <a:solidFill>
                          <a:schemeClr val="accent1">
                            <a:lumMod val="50000"/>
                          </a:schemeClr>
                        </a:solidFill>
                        <a:latin typeface="+mj-lt"/>
                        <a:ea typeface="Calibri"/>
                        <a:cs typeface="Gautami"/>
                      </a:endParaRPr>
                    </a:p>
                  </a:txBody>
                  <a:tcPr marL="68580" marR="68580" marT="0" marB="0">
                    <a:solidFill>
                      <a:schemeClr val="tx2">
                        <a:lumMod val="20000"/>
                        <a:lumOff val="80000"/>
                      </a:schemeClr>
                    </a:solidFill>
                  </a:tcPr>
                </a:tc>
                <a:tc>
                  <a:txBody>
                    <a:bodyPr/>
                    <a:lstStyle/>
                    <a:p>
                      <a:pPr>
                        <a:lnSpc>
                          <a:spcPct val="115000"/>
                        </a:lnSpc>
                        <a:spcAft>
                          <a:spcPts val="1000"/>
                        </a:spcAft>
                      </a:pPr>
                      <a:r>
                        <a:rPr kumimoji="0" lang="en-US" sz="1200" kern="1200" dirty="0" smtClean="0">
                          <a:latin typeface="+mj-lt"/>
                        </a:rPr>
                        <a:t>20KE1A0581</a:t>
                      </a:r>
                      <a:endParaRPr lang="en-IN" sz="1200" dirty="0">
                        <a:solidFill>
                          <a:schemeClr val="accent1">
                            <a:lumMod val="50000"/>
                          </a:schemeClr>
                        </a:solidFill>
                        <a:latin typeface="+mj-lt"/>
                        <a:ea typeface="Calibri"/>
                        <a:cs typeface="Gautami"/>
                      </a:endParaRPr>
                    </a:p>
                  </a:txBody>
                  <a:tcPr marL="68580" marR="68580" marT="0" marB="0">
                    <a:solidFill>
                      <a:schemeClr val="tx2">
                        <a:lumMod val="20000"/>
                        <a:lumOff val="80000"/>
                      </a:schemeClr>
                    </a:solidFill>
                  </a:tcPr>
                </a:tc>
              </a:tr>
              <a:tr h="269875">
                <a:tc>
                  <a:txBody>
                    <a:bodyPr/>
                    <a:lstStyle/>
                    <a:p>
                      <a:pPr algn="ctr">
                        <a:lnSpc>
                          <a:spcPct val="115000"/>
                        </a:lnSpc>
                        <a:spcAft>
                          <a:spcPts val="1000"/>
                        </a:spcAft>
                      </a:pPr>
                      <a:r>
                        <a:rPr lang="en-US" sz="1200" dirty="0"/>
                        <a:t>2</a:t>
                      </a:r>
                      <a:endParaRPr lang="en-IN" sz="1200" dirty="0">
                        <a:solidFill>
                          <a:schemeClr val="accent1">
                            <a:lumMod val="50000"/>
                          </a:schemeClr>
                        </a:solidFill>
                        <a:latin typeface="+mj-lt"/>
                        <a:ea typeface="Calibri"/>
                        <a:cs typeface="Gautami"/>
                      </a:endParaRPr>
                    </a:p>
                  </a:txBody>
                  <a:tcPr marL="68580" marR="68580" marT="0" marB="0">
                    <a:solidFill>
                      <a:schemeClr val="tx2">
                        <a:lumMod val="20000"/>
                        <a:lumOff val="80000"/>
                      </a:schemeClr>
                    </a:solidFill>
                  </a:tcPr>
                </a:tc>
                <a:tc>
                  <a:txBody>
                    <a:bodyPr/>
                    <a:lstStyle/>
                    <a:p>
                      <a:pPr>
                        <a:lnSpc>
                          <a:spcPct val="115000"/>
                        </a:lnSpc>
                        <a:spcAft>
                          <a:spcPts val="1000"/>
                        </a:spcAft>
                      </a:pPr>
                      <a:r>
                        <a:rPr lang="en-US" sz="1200" dirty="0">
                          <a:latin typeface="+mj-lt"/>
                        </a:rPr>
                        <a:t>CH. </a:t>
                      </a:r>
                      <a:r>
                        <a:rPr lang="en-US" sz="1200" dirty="0" smtClean="0">
                          <a:latin typeface="+mj-lt"/>
                        </a:rPr>
                        <a:t>BINDU</a:t>
                      </a:r>
                      <a:endParaRPr lang="en-IN" sz="1200" dirty="0">
                        <a:solidFill>
                          <a:schemeClr val="accent1">
                            <a:lumMod val="50000"/>
                          </a:schemeClr>
                        </a:solidFill>
                        <a:latin typeface="+mj-lt"/>
                        <a:ea typeface="Calibri"/>
                        <a:cs typeface="Gautami"/>
                      </a:endParaRPr>
                    </a:p>
                  </a:txBody>
                  <a:tcPr marL="68580" marR="68580" marT="0" marB="0">
                    <a:solidFill>
                      <a:schemeClr val="tx2">
                        <a:lumMod val="20000"/>
                        <a:lumOff val="80000"/>
                      </a:schemeClr>
                    </a:solidFill>
                  </a:tcPr>
                </a:tc>
                <a:tc>
                  <a:txBody>
                    <a:bodyPr/>
                    <a:lstStyle/>
                    <a:p>
                      <a:pPr>
                        <a:lnSpc>
                          <a:spcPct val="115000"/>
                        </a:lnSpc>
                        <a:spcAft>
                          <a:spcPts val="1000"/>
                        </a:spcAft>
                      </a:pPr>
                      <a:r>
                        <a:rPr kumimoji="0" lang="en-US" sz="1200" kern="1200" dirty="0" smtClean="0">
                          <a:latin typeface="+mj-lt"/>
                        </a:rPr>
                        <a:t>20KE1A0517</a:t>
                      </a:r>
                      <a:endParaRPr lang="en-IN" sz="1200" dirty="0">
                        <a:solidFill>
                          <a:schemeClr val="accent1">
                            <a:lumMod val="50000"/>
                          </a:schemeClr>
                        </a:solidFill>
                        <a:latin typeface="+mj-lt"/>
                        <a:ea typeface="Calibri"/>
                        <a:cs typeface="Gautami"/>
                      </a:endParaRPr>
                    </a:p>
                  </a:txBody>
                  <a:tcPr marL="68580" marR="68580" marT="0" marB="0">
                    <a:solidFill>
                      <a:schemeClr val="tx2">
                        <a:lumMod val="20000"/>
                        <a:lumOff val="80000"/>
                      </a:schemeClr>
                    </a:solidFill>
                  </a:tcPr>
                </a:tc>
              </a:tr>
              <a:tr h="269875">
                <a:tc>
                  <a:txBody>
                    <a:bodyPr/>
                    <a:lstStyle/>
                    <a:p>
                      <a:pPr algn="ctr">
                        <a:lnSpc>
                          <a:spcPct val="115000"/>
                        </a:lnSpc>
                        <a:spcAft>
                          <a:spcPts val="1000"/>
                        </a:spcAft>
                      </a:pPr>
                      <a:r>
                        <a:rPr lang="en-US" sz="1200" dirty="0"/>
                        <a:t>3</a:t>
                      </a:r>
                      <a:endParaRPr lang="en-IN" sz="1200" dirty="0">
                        <a:solidFill>
                          <a:schemeClr val="accent1">
                            <a:lumMod val="50000"/>
                          </a:schemeClr>
                        </a:solidFill>
                        <a:latin typeface="+mj-lt"/>
                        <a:ea typeface="Calibri"/>
                        <a:cs typeface="Gautami"/>
                      </a:endParaRPr>
                    </a:p>
                  </a:txBody>
                  <a:tcPr marL="68580" marR="68580" marT="0" marB="0">
                    <a:solidFill>
                      <a:schemeClr val="tx2">
                        <a:lumMod val="20000"/>
                        <a:lumOff val="80000"/>
                      </a:schemeClr>
                    </a:solidFill>
                  </a:tcPr>
                </a:tc>
                <a:tc>
                  <a:txBody>
                    <a:bodyPr/>
                    <a:lstStyle/>
                    <a:p>
                      <a:pPr>
                        <a:lnSpc>
                          <a:spcPct val="115000"/>
                        </a:lnSpc>
                        <a:spcAft>
                          <a:spcPts val="1000"/>
                        </a:spcAft>
                      </a:pPr>
                      <a:r>
                        <a:rPr lang="en-US" sz="1200" dirty="0">
                          <a:latin typeface="+mj-lt"/>
                        </a:rPr>
                        <a:t>K. </a:t>
                      </a:r>
                      <a:r>
                        <a:rPr lang="en-US" sz="1200" dirty="0" smtClean="0">
                          <a:latin typeface="+mj-lt"/>
                        </a:rPr>
                        <a:t>AASHRITHA</a:t>
                      </a:r>
                      <a:endParaRPr lang="en-IN" sz="1200" dirty="0">
                        <a:solidFill>
                          <a:schemeClr val="accent1">
                            <a:lumMod val="50000"/>
                          </a:schemeClr>
                        </a:solidFill>
                        <a:latin typeface="+mj-lt"/>
                        <a:ea typeface="Calibri"/>
                        <a:cs typeface="Gautami"/>
                      </a:endParaRPr>
                    </a:p>
                  </a:txBody>
                  <a:tcPr marL="68580" marR="68580" marT="0" marB="0">
                    <a:solidFill>
                      <a:schemeClr val="tx2">
                        <a:lumMod val="20000"/>
                        <a:lumOff val="80000"/>
                      </a:schemeClr>
                    </a:solidFill>
                  </a:tcPr>
                </a:tc>
                <a:tc>
                  <a:txBody>
                    <a:bodyPr/>
                    <a:lstStyle/>
                    <a:p>
                      <a:pPr>
                        <a:lnSpc>
                          <a:spcPct val="115000"/>
                        </a:lnSpc>
                        <a:spcAft>
                          <a:spcPts val="1000"/>
                        </a:spcAft>
                      </a:pPr>
                      <a:r>
                        <a:rPr kumimoji="0" lang="en-US" sz="1200" kern="1200" dirty="0" smtClean="0">
                          <a:latin typeface="+mj-lt"/>
                        </a:rPr>
                        <a:t>20KE1A0541</a:t>
                      </a:r>
                      <a:endParaRPr lang="en-IN" sz="1200" dirty="0">
                        <a:solidFill>
                          <a:schemeClr val="accent1">
                            <a:lumMod val="50000"/>
                          </a:schemeClr>
                        </a:solidFill>
                        <a:latin typeface="+mj-lt"/>
                        <a:ea typeface="Calibri"/>
                        <a:cs typeface="Gautami"/>
                      </a:endParaRPr>
                    </a:p>
                  </a:txBody>
                  <a:tcPr marL="68580" marR="68580" marT="0" marB="0">
                    <a:solidFill>
                      <a:schemeClr val="tx2">
                        <a:lumMod val="20000"/>
                        <a:lumOff val="80000"/>
                      </a:schemeClr>
                    </a:solidFill>
                  </a:tcPr>
                </a:tc>
              </a:tr>
              <a:tr h="269875">
                <a:tc>
                  <a:txBody>
                    <a:bodyPr/>
                    <a:lstStyle/>
                    <a:p>
                      <a:pPr algn="ctr">
                        <a:lnSpc>
                          <a:spcPct val="115000"/>
                        </a:lnSpc>
                        <a:spcAft>
                          <a:spcPts val="1000"/>
                        </a:spcAft>
                      </a:pPr>
                      <a:r>
                        <a:rPr lang="en-US" sz="1200" dirty="0"/>
                        <a:t>4</a:t>
                      </a:r>
                      <a:endParaRPr lang="en-IN" sz="1200" dirty="0">
                        <a:solidFill>
                          <a:schemeClr val="accent1">
                            <a:lumMod val="50000"/>
                          </a:schemeClr>
                        </a:solidFill>
                        <a:latin typeface="+mj-lt"/>
                        <a:ea typeface="Calibri"/>
                        <a:cs typeface="Gautami"/>
                      </a:endParaRPr>
                    </a:p>
                  </a:txBody>
                  <a:tcPr marL="68580" marR="68580" marT="0" marB="0">
                    <a:solidFill>
                      <a:schemeClr val="tx2">
                        <a:lumMod val="20000"/>
                        <a:lumOff val="80000"/>
                      </a:schemeClr>
                    </a:solidFill>
                  </a:tcPr>
                </a:tc>
                <a:tc>
                  <a:txBody>
                    <a:bodyPr/>
                    <a:lstStyle/>
                    <a:p>
                      <a:pPr>
                        <a:lnSpc>
                          <a:spcPct val="115000"/>
                        </a:lnSpc>
                        <a:spcAft>
                          <a:spcPts val="1000"/>
                        </a:spcAft>
                      </a:pPr>
                      <a:r>
                        <a:rPr lang="en-US" sz="1200" dirty="0">
                          <a:latin typeface="+mj-lt"/>
                        </a:rPr>
                        <a:t>Y. SIVA </a:t>
                      </a:r>
                      <a:r>
                        <a:rPr lang="en-US" sz="1200" dirty="0" smtClean="0">
                          <a:latin typeface="+mj-lt"/>
                        </a:rPr>
                        <a:t>PARVATHI</a:t>
                      </a:r>
                      <a:endParaRPr lang="en-IN" sz="1200" dirty="0">
                        <a:solidFill>
                          <a:schemeClr val="accent1">
                            <a:lumMod val="50000"/>
                          </a:schemeClr>
                        </a:solidFill>
                        <a:latin typeface="+mj-lt"/>
                        <a:ea typeface="Calibri"/>
                        <a:cs typeface="Gautami"/>
                      </a:endParaRPr>
                    </a:p>
                  </a:txBody>
                  <a:tcPr marL="68580" marR="68580" marT="0" marB="0">
                    <a:solidFill>
                      <a:schemeClr val="tx2">
                        <a:lumMod val="20000"/>
                        <a:lumOff val="80000"/>
                      </a:schemeClr>
                    </a:solidFill>
                  </a:tcPr>
                </a:tc>
                <a:tc>
                  <a:txBody>
                    <a:bodyPr/>
                    <a:lstStyle/>
                    <a:p>
                      <a:pPr>
                        <a:lnSpc>
                          <a:spcPct val="115000"/>
                        </a:lnSpc>
                        <a:spcAft>
                          <a:spcPts val="1000"/>
                        </a:spcAft>
                      </a:pPr>
                      <a:r>
                        <a:rPr kumimoji="0" lang="en-US" sz="1200" kern="1200" dirty="0" smtClean="0">
                          <a:latin typeface="+mj-lt"/>
                        </a:rPr>
                        <a:t>20KE1A05B3</a:t>
                      </a:r>
                      <a:endParaRPr lang="en-IN" sz="1200" dirty="0">
                        <a:solidFill>
                          <a:schemeClr val="accent1">
                            <a:lumMod val="50000"/>
                          </a:schemeClr>
                        </a:solidFill>
                        <a:latin typeface="+mj-lt"/>
                        <a:ea typeface="Calibri"/>
                        <a:cs typeface="Gautami"/>
                      </a:endParaRPr>
                    </a:p>
                  </a:txBody>
                  <a:tcPr marL="68580" marR="68580" marT="0" marB="0">
                    <a:solidFill>
                      <a:schemeClr val="tx2">
                        <a:lumMod val="20000"/>
                        <a:lumOff val="80000"/>
                      </a:schemeClr>
                    </a:solidFill>
                  </a:tcPr>
                </a:tc>
              </a:tr>
            </a:tbl>
          </a:graphicData>
        </a:graphic>
      </p:graphicFrame>
      <p:sp>
        <p:nvSpPr>
          <p:cNvPr id="6" name="Right Arrow 5"/>
          <p:cNvSpPr/>
          <p:nvPr/>
        </p:nvSpPr>
        <p:spPr>
          <a:xfrm>
            <a:off x="533400" y="4114800"/>
            <a:ext cx="1371600" cy="533400"/>
          </a:xfrm>
          <a:prstGeom prst="rightArrow">
            <a:avLst/>
          </a:prstGeom>
          <a:solidFill>
            <a:schemeClr val="bg1"/>
          </a:solidFill>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smtClean="0"/>
          </a:p>
          <a:p>
            <a:pPr algn="ctr"/>
            <a:r>
              <a:rPr lang="en-US" sz="1400" b="1" dirty="0" smtClean="0">
                <a:solidFill>
                  <a:srgbClr val="FF0000"/>
                </a:solidFill>
                <a:latin typeface="+mj-lt"/>
              </a:rPr>
              <a:t>3-2(Semester)</a:t>
            </a:r>
            <a:endParaRPr lang="en-IN" sz="1400" b="1" dirty="0" smtClean="0">
              <a:solidFill>
                <a:srgbClr val="FF0000"/>
              </a:solidFill>
              <a:latin typeface="+mj-lt"/>
            </a:endParaRPr>
          </a:p>
          <a:p>
            <a:pPr algn="ctr"/>
            <a:endParaRPr lang="en-IN" dirty="0"/>
          </a:p>
        </p:txBody>
      </p:sp>
      <p:graphicFrame>
        <p:nvGraphicFramePr>
          <p:cNvPr id="7" name="Table 6"/>
          <p:cNvGraphicFramePr>
            <a:graphicFrameLocks noGrp="1"/>
          </p:cNvGraphicFramePr>
          <p:nvPr/>
        </p:nvGraphicFramePr>
        <p:xfrm>
          <a:off x="1600200" y="4876800"/>
          <a:ext cx="3962400" cy="1469390"/>
        </p:xfrm>
        <a:graphic>
          <a:graphicData uri="http://schemas.openxmlformats.org/drawingml/2006/table">
            <a:tbl>
              <a:tblPr>
                <a:tableStyleId>{69C7853C-536D-4A76-A0AE-DD22124D55A5}</a:tableStyleId>
              </a:tblPr>
              <a:tblGrid>
                <a:gridCol w="533400"/>
                <a:gridCol w="1931563"/>
                <a:gridCol w="1497437"/>
              </a:tblGrid>
              <a:tr h="269875">
                <a:tc>
                  <a:txBody>
                    <a:bodyPr/>
                    <a:lstStyle/>
                    <a:p>
                      <a:pPr algn="ctr">
                        <a:lnSpc>
                          <a:spcPct val="115000"/>
                        </a:lnSpc>
                        <a:spcAft>
                          <a:spcPts val="1000"/>
                        </a:spcAft>
                      </a:pPr>
                      <a:r>
                        <a:rPr lang="en-US" sz="1200" b="1" dirty="0" err="1" smtClean="0">
                          <a:solidFill>
                            <a:srgbClr val="FF0000"/>
                          </a:solidFill>
                        </a:rPr>
                        <a:t>S.No</a:t>
                      </a:r>
                      <a:endParaRPr lang="en-IN" sz="1200" b="1" dirty="0">
                        <a:solidFill>
                          <a:srgbClr val="FF0000"/>
                        </a:solidFill>
                        <a:latin typeface="+mj-lt"/>
                        <a:ea typeface="Calibri"/>
                        <a:cs typeface="Gautami"/>
                      </a:endParaRPr>
                    </a:p>
                  </a:txBody>
                  <a:tcPr marL="68580" marR="68580" marT="0" marB="0"/>
                </a:tc>
                <a:tc>
                  <a:txBody>
                    <a:bodyPr/>
                    <a:lstStyle/>
                    <a:p>
                      <a:pPr algn="ctr">
                        <a:lnSpc>
                          <a:spcPct val="115000"/>
                        </a:lnSpc>
                        <a:spcAft>
                          <a:spcPts val="1000"/>
                        </a:spcAft>
                      </a:pPr>
                      <a:r>
                        <a:rPr lang="en-US" sz="1200" b="1" dirty="0">
                          <a:solidFill>
                            <a:srgbClr val="FF0000"/>
                          </a:solidFill>
                        </a:rPr>
                        <a:t>Student Name</a:t>
                      </a:r>
                      <a:endParaRPr lang="en-IN" sz="1200" b="1" dirty="0">
                        <a:solidFill>
                          <a:srgbClr val="FF0000"/>
                        </a:solidFill>
                        <a:latin typeface="+mj-lt"/>
                        <a:ea typeface="Calibri"/>
                        <a:cs typeface="Gautami"/>
                      </a:endParaRPr>
                    </a:p>
                  </a:txBody>
                  <a:tcPr marL="68580" marR="68580" marT="0" marB="0"/>
                </a:tc>
                <a:tc>
                  <a:txBody>
                    <a:bodyPr/>
                    <a:lstStyle/>
                    <a:p>
                      <a:pPr algn="ctr">
                        <a:lnSpc>
                          <a:spcPct val="115000"/>
                        </a:lnSpc>
                        <a:spcAft>
                          <a:spcPts val="1000"/>
                        </a:spcAft>
                      </a:pPr>
                      <a:r>
                        <a:rPr lang="en-IN" sz="1200" b="1" dirty="0" err="1" smtClean="0">
                          <a:solidFill>
                            <a:srgbClr val="FF0000"/>
                          </a:solidFill>
                        </a:rPr>
                        <a:t>ID.No</a:t>
                      </a:r>
                      <a:endParaRPr lang="en-IN" sz="1200" b="1" dirty="0">
                        <a:solidFill>
                          <a:srgbClr val="FF0000"/>
                        </a:solidFill>
                        <a:latin typeface="+mj-lt"/>
                        <a:ea typeface="Calibri"/>
                        <a:cs typeface="Gautami"/>
                      </a:endParaRPr>
                    </a:p>
                  </a:txBody>
                  <a:tcPr marL="68580" marR="68580" marT="0" marB="0"/>
                </a:tc>
              </a:tr>
              <a:tr h="269875">
                <a:tc>
                  <a:txBody>
                    <a:bodyPr/>
                    <a:lstStyle/>
                    <a:p>
                      <a:pPr algn="ctr">
                        <a:lnSpc>
                          <a:spcPct val="115000"/>
                        </a:lnSpc>
                        <a:spcAft>
                          <a:spcPts val="1000"/>
                        </a:spcAft>
                      </a:pPr>
                      <a:r>
                        <a:rPr lang="en-US" sz="1200" dirty="0">
                          <a:latin typeface="+mj-lt"/>
                        </a:rPr>
                        <a:t>1</a:t>
                      </a:r>
                      <a:endParaRPr lang="en-IN" sz="1200" dirty="0">
                        <a:latin typeface="+mj-lt"/>
                        <a:ea typeface="Calibri"/>
                        <a:cs typeface="Gautami"/>
                      </a:endParaRPr>
                    </a:p>
                  </a:txBody>
                  <a:tcPr marL="68580" marR="68580" marT="0" marB="0"/>
                </a:tc>
                <a:tc>
                  <a:txBody>
                    <a:bodyPr/>
                    <a:lstStyle/>
                    <a:p>
                      <a:pPr>
                        <a:lnSpc>
                          <a:spcPct val="115000"/>
                        </a:lnSpc>
                        <a:spcAft>
                          <a:spcPts val="1000"/>
                        </a:spcAft>
                      </a:pPr>
                      <a:r>
                        <a:rPr lang="en-US" sz="1200" dirty="0">
                          <a:latin typeface="+mj-lt"/>
                        </a:rPr>
                        <a:t>B. </a:t>
                      </a:r>
                      <a:r>
                        <a:rPr lang="en-US" sz="1200" dirty="0" smtClean="0">
                          <a:latin typeface="+mj-lt"/>
                        </a:rPr>
                        <a:t>SUPRIYA</a:t>
                      </a:r>
                      <a:endParaRPr lang="en-IN" sz="1200" dirty="0">
                        <a:latin typeface="+mj-lt"/>
                        <a:ea typeface="Calibri"/>
                        <a:cs typeface="Gautami"/>
                      </a:endParaRPr>
                    </a:p>
                  </a:txBody>
                  <a:tcPr marL="68580" marR="68580" marT="0" marB="0"/>
                </a:tc>
                <a:tc>
                  <a:txBody>
                    <a:bodyPr/>
                    <a:lstStyle/>
                    <a:p>
                      <a:pPr algn="ctr">
                        <a:lnSpc>
                          <a:spcPct val="115000"/>
                        </a:lnSpc>
                        <a:spcAft>
                          <a:spcPts val="1000"/>
                        </a:spcAft>
                      </a:pPr>
                      <a:r>
                        <a:rPr kumimoji="0" lang="en-US" sz="1200" kern="1200" dirty="0" smtClean="0">
                          <a:solidFill>
                            <a:schemeClr val="dk1"/>
                          </a:solidFill>
                          <a:latin typeface="+mj-lt"/>
                          <a:ea typeface="+mn-ea"/>
                          <a:cs typeface="+mn-cs"/>
                        </a:rPr>
                        <a:t>19KE1A0519</a:t>
                      </a:r>
                      <a:endParaRPr lang="en-IN" sz="1200" dirty="0">
                        <a:latin typeface="+mj-lt"/>
                        <a:ea typeface="Calibri"/>
                        <a:cs typeface="Gautami"/>
                      </a:endParaRPr>
                    </a:p>
                  </a:txBody>
                  <a:tcPr marL="68580" marR="68580" marT="0" marB="0"/>
                </a:tc>
              </a:tr>
              <a:tr h="269875">
                <a:tc>
                  <a:txBody>
                    <a:bodyPr/>
                    <a:lstStyle/>
                    <a:p>
                      <a:pPr algn="ctr">
                        <a:lnSpc>
                          <a:spcPct val="115000"/>
                        </a:lnSpc>
                        <a:spcAft>
                          <a:spcPts val="1000"/>
                        </a:spcAft>
                      </a:pPr>
                      <a:r>
                        <a:rPr lang="en-US" sz="1200" dirty="0">
                          <a:latin typeface="+mj-lt"/>
                        </a:rPr>
                        <a:t>2</a:t>
                      </a:r>
                      <a:endParaRPr lang="en-IN" sz="1200" dirty="0">
                        <a:latin typeface="+mj-lt"/>
                        <a:ea typeface="Calibri"/>
                        <a:cs typeface="Gautami"/>
                      </a:endParaRPr>
                    </a:p>
                  </a:txBody>
                  <a:tcPr marL="68580" marR="68580" marT="0" marB="0"/>
                </a:tc>
                <a:tc>
                  <a:txBody>
                    <a:bodyPr/>
                    <a:lstStyle/>
                    <a:p>
                      <a:pPr>
                        <a:lnSpc>
                          <a:spcPct val="115000"/>
                        </a:lnSpc>
                        <a:spcAft>
                          <a:spcPts val="1000"/>
                        </a:spcAft>
                      </a:pPr>
                      <a:r>
                        <a:rPr lang="en-US" sz="1200" dirty="0" smtClean="0">
                          <a:latin typeface="+mj-lt"/>
                        </a:rPr>
                        <a:t>A.NANDITHA</a:t>
                      </a:r>
                      <a:endParaRPr lang="en-IN" sz="1200" dirty="0">
                        <a:latin typeface="+mj-lt"/>
                        <a:ea typeface="Calibri"/>
                        <a:cs typeface="Gautami"/>
                      </a:endParaRPr>
                    </a:p>
                  </a:txBody>
                  <a:tcPr marL="68580" marR="68580" marT="0" marB="0"/>
                </a:tc>
                <a:tc>
                  <a:txBody>
                    <a:bodyPr/>
                    <a:lstStyle/>
                    <a:p>
                      <a:pPr algn="ctr">
                        <a:lnSpc>
                          <a:spcPct val="115000"/>
                        </a:lnSpc>
                        <a:spcAft>
                          <a:spcPts val="1000"/>
                        </a:spcAft>
                      </a:pPr>
                      <a:r>
                        <a:rPr kumimoji="0" lang="en-US" sz="1200" kern="1200" dirty="0" smtClean="0">
                          <a:solidFill>
                            <a:schemeClr val="dk1"/>
                          </a:solidFill>
                          <a:latin typeface="+mj-lt"/>
                          <a:ea typeface="+mn-ea"/>
                          <a:cs typeface="+mn-cs"/>
                        </a:rPr>
                        <a:t>19KE1A0510</a:t>
                      </a:r>
                      <a:endParaRPr lang="en-IN" sz="1200" dirty="0">
                        <a:latin typeface="+mj-lt"/>
                        <a:ea typeface="Calibri"/>
                        <a:cs typeface="Gautami"/>
                      </a:endParaRPr>
                    </a:p>
                  </a:txBody>
                  <a:tcPr marL="68580" marR="68580" marT="0" marB="0"/>
                </a:tc>
              </a:tr>
              <a:tr h="294005">
                <a:tc>
                  <a:txBody>
                    <a:bodyPr/>
                    <a:lstStyle/>
                    <a:p>
                      <a:pPr algn="ctr">
                        <a:lnSpc>
                          <a:spcPct val="115000"/>
                        </a:lnSpc>
                        <a:spcAft>
                          <a:spcPts val="1000"/>
                        </a:spcAft>
                      </a:pPr>
                      <a:r>
                        <a:rPr lang="en-US" sz="1200" dirty="0">
                          <a:latin typeface="+mj-lt"/>
                        </a:rPr>
                        <a:t>3</a:t>
                      </a:r>
                      <a:endParaRPr lang="en-IN" sz="1200" dirty="0">
                        <a:latin typeface="+mj-lt"/>
                        <a:ea typeface="Calibri"/>
                        <a:cs typeface="Gautami"/>
                      </a:endParaRPr>
                    </a:p>
                  </a:txBody>
                  <a:tcPr marL="68580" marR="68580" marT="0" marB="0"/>
                </a:tc>
                <a:tc>
                  <a:txBody>
                    <a:bodyPr/>
                    <a:lstStyle/>
                    <a:p>
                      <a:pPr>
                        <a:lnSpc>
                          <a:spcPct val="115000"/>
                        </a:lnSpc>
                        <a:spcAft>
                          <a:spcPts val="1000"/>
                        </a:spcAft>
                      </a:pPr>
                      <a:r>
                        <a:rPr lang="en-US" sz="1200" dirty="0">
                          <a:latin typeface="+mj-lt"/>
                        </a:rPr>
                        <a:t>M. </a:t>
                      </a:r>
                      <a:r>
                        <a:rPr lang="en-US" sz="1200" dirty="0" smtClean="0">
                          <a:latin typeface="+mj-lt"/>
                        </a:rPr>
                        <a:t>HARIPRIYA</a:t>
                      </a:r>
                      <a:endParaRPr lang="en-IN" sz="1200" dirty="0">
                        <a:latin typeface="+mj-lt"/>
                        <a:ea typeface="Calibri"/>
                        <a:cs typeface="Gautami"/>
                      </a:endParaRPr>
                    </a:p>
                  </a:txBody>
                  <a:tcPr marL="68580" marR="68580" marT="0" marB="0"/>
                </a:tc>
                <a:tc>
                  <a:txBody>
                    <a:bodyPr/>
                    <a:lstStyle/>
                    <a:p>
                      <a:pPr algn="ctr">
                        <a:lnSpc>
                          <a:spcPct val="115000"/>
                        </a:lnSpc>
                        <a:spcAft>
                          <a:spcPts val="1000"/>
                        </a:spcAft>
                      </a:pPr>
                      <a:r>
                        <a:rPr kumimoji="0" lang="en-US" sz="1200" kern="1200" dirty="0" smtClean="0">
                          <a:solidFill>
                            <a:schemeClr val="dk1"/>
                          </a:solidFill>
                          <a:latin typeface="+mj-lt"/>
                          <a:ea typeface="+mn-ea"/>
                          <a:cs typeface="+mn-cs"/>
                        </a:rPr>
                        <a:t>19KE1A0572</a:t>
                      </a:r>
                      <a:endParaRPr lang="en-IN" sz="1200" dirty="0">
                        <a:latin typeface="+mj-lt"/>
                        <a:ea typeface="Calibri"/>
                        <a:cs typeface="Gautami"/>
                      </a:endParaRPr>
                    </a:p>
                  </a:txBody>
                  <a:tcPr marL="68580" marR="68580" marT="0" marB="0"/>
                </a:tc>
              </a:tr>
              <a:tr h="365760">
                <a:tc>
                  <a:txBody>
                    <a:bodyPr/>
                    <a:lstStyle/>
                    <a:p>
                      <a:pPr algn="ctr">
                        <a:lnSpc>
                          <a:spcPct val="115000"/>
                        </a:lnSpc>
                        <a:spcAft>
                          <a:spcPts val="1000"/>
                        </a:spcAft>
                      </a:pPr>
                      <a:r>
                        <a:rPr lang="en-US" sz="1200" dirty="0">
                          <a:latin typeface="+mj-lt"/>
                        </a:rPr>
                        <a:t>4</a:t>
                      </a:r>
                      <a:endParaRPr lang="en-IN" sz="1200" dirty="0">
                        <a:latin typeface="+mj-lt"/>
                        <a:ea typeface="Calibri"/>
                        <a:cs typeface="Gautami"/>
                      </a:endParaRPr>
                    </a:p>
                  </a:txBody>
                  <a:tcPr marL="68580" marR="68580" marT="0" marB="0"/>
                </a:tc>
                <a:tc>
                  <a:txBody>
                    <a:bodyPr/>
                    <a:lstStyle/>
                    <a:p>
                      <a:pPr>
                        <a:lnSpc>
                          <a:spcPct val="115000"/>
                        </a:lnSpc>
                        <a:spcAft>
                          <a:spcPts val="1000"/>
                        </a:spcAft>
                      </a:pPr>
                      <a:r>
                        <a:rPr lang="en-US" sz="1200" dirty="0" smtClean="0">
                          <a:latin typeface="+mj-lt"/>
                        </a:rPr>
                        <a:t>M.NAVYA</a:t>
                      </a:r>
                      <a:endParaRPr lang="en-IN" sz="1200" dirty="0">
                        <a:latin typeface="+mj-lt"/>
                        <a:ea typeface="Calibri"/>
                        <a:cs typeface="Gautami"/>
                      </a:endParaRPr>
                    </a:p>
                  </a:txBody>
                  <a:tcPr marL="68580" marR="68580" marT="0" marB="0"/>
                </a:tc>
                <a:tc>
                  <a:txBody>
                    <a:bodyPr/>
                    <a:lstStyle/>
                    <a:p>
                      <a:pPr algn="ctr">
                        <a:lnSpc>
                          <a:spcPct val="115000"/>
                        </a:lnSpc>
                        <a:spcAft>
                          <a:spcPts val="1000"/>
                        </a:spcAft>
                      </a:pPr>
                      <a:r>
                        <a:rPr kumimoji="0" lang="en-US" sz="1200" kern="1200" dirty="0" smtClean="0">
                          <a:solidFill>
                            <a:schemeClr val="dk1"/>
                          </a:solidFill>
                          <a:latin typeface="+mj-lt"/>
                          <a:ea typeface="+mn-ea"/>
                          <a:cs typeface="+mn-cs"/>
                        </a:rPr>
                        <a:t>19KE1A0574</a:t>
                      </a:r>
                      <a:endParaRPr lang="en-IN" sz="1200" dirty="0">
                        <a:latin typeface="+mj-lt"/>
                        <a:ea typeface="Calibri"/>
                        <a:cs typeface="Gautami"/>
                      </a:endParaRPr>
                    </a:p>
                  </a:txBody>
                  <a:tcPr marL="68580" marR="68580" marT="0" marB="0"/>
                </a:tc>
              </a:tr>
            </a:tbl>
          </a:graphicData>
        </a:graphic>
      </p:graphicFrame>
      <p:sp>
        <p:nvSpPr>
          <p:cNvPr id="8" name="Right Arrow 7"/>
          <p:cNvSpPr/>
          <p:nvPr/>
        </p:nvSpPr>
        <p:spPr>
          <a:xfrm>
            <a:off x="685800" y="6553200"/>
            <a:ext cx="1371600" cy="533400"/>
          </a:xfrm>
          <a:prstGeom prst="rightArrow">
            <a:avLst/>
          </a:prstGeom>
          <a:solidFill>
            <a:schemeClr val="bg1"/>
          </a:solidFill>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smtClean="0"/>
          </a:p>
          <a:p>
            <a:pPr algn="ctr"/>
            <a:r>
              <a:rPr lang="en-US" sz="1400" b="1" dirty="0" smtClean="0">
                <a:solidFill>
                  <a:srgbClr val="FF0000"/>
                </a:solidFill>
                <a:latin typeface="+mj-lt"/>
              </a:rPr>
              <a:t>4-2(Semester)</a:t>
            </a:r>
            <a:endParaRPr lang="en-IN" sz="1400" b="1" dirty="0" smtClean="0">
              <a:solidFill>
                <a:srgbClr val="FF0000"/>
              </a:solidFill>
              <a:latin typeface="+mj-lt"/>
            </a:endParaRPr>
          </a:p>
          <a:p>
            <a:pPr algn="ctr"/>
            <a:endParaRPr lang="en-IN" dirty="0"/>
          </a:p>
        </p:txBody>
      </p:sp>
      <p:graphicFrame>
        <p:nvGraphicFramePr>
          <p:cNvPr id="9" name="Table 8"/>
          <p:cNvGraphicFramePr>
            <a:graphicFrameLocks noGrp="1"/>
          </p:cNvGraphicFramePr>
          <p:nvPr/>
        </p:nvGraphicFramePr>
        <p:xfrm>
          <a:off x="1656715" y="7391400"/>
          <a:ext cx="3544570" cy="809625"/>
        </p:xfrm>
        <a:graphic>
          <a:graphicData uri="http://schemas.openxmlformats.org/drawingml/2006/table">
            <a:tbl>
              <a:tblPr>
                <a:tableStyleId>{69C7853C-536D-4A76-A0AE-DD22124D55A5}</a:tableStyleId>
              </a:tblPr>
              <a:tblGrid>
                <a:gridCol w="476885"/>
                <a:gridCol w="1981200"/>
                <a:gridCol w="1086485"/>
              </a:tblGrid>
              <a:tr h="269875">
                <a:tc>
                  <a:txBody>
                    <a:bodyPr/>
                    <a:lstStyle/>
                    <a:p>
                      <a:pPr algn="ctr">
                        <a:lnSpc>
                          <a:spcPct val="115000"/>
                        </a:lnSpc>
                        <a:spcAft>
                          <a:spcPts val="1000"/>
                        </a:spcAft>
                      </a:pPr>
                      <a:r>
                        <a:rPr lang="en-US" sz="1200" b="1" i="0" dirty="0" err="1" smtClean="0">
                          <a:solidFill>
                            <a:srgbClr val="FF0000"/>
                          </a:solidFill>
                          <a:latin typeface="+mj-lt"/>
                        </a:rPr>
                        <a:t>S.No</a:t>
                      </a:r>
                      <a:endParaRPr lang="en-IN" sz="1200" b="1" i="0" dirty="0">
                        <a:solidFill>
                          <a:srgbClr val="FF0000"/>
                        </a:solidFill>
                        <a:latin typeface="+mj-lt"/>
                        <a:ea typeface="Calibri"/>
                        <a:cs typeface="Gautami"/>
                      </a:endParaRPr>
                    </a:p>
                  </a:txBody>
                  <a:tcPr marL="68580" marR="68580" marT="0" marB="0"/>
                </a:tc>
                <a:tc>
                  <a:txBody>
                    <a:bodyPr/>
                    <a:lstStyle/>
                    <a:p>
                      <a:pPr algn="ctr">
                        <a:lnSpc>
                          <a:spcPct val="115000"/>
                        </a:lnSpc>
                        <a:spcAft>
                          <a:spcPts val="1000"/>
                        </a:spcAft>
                      </a:pPr>
                      <a:r>
                        <a:rPr lang="en-US" sz="1200" b="1" i="0" dirty="0">
                          <a:solidFill>
                            <a:srgbClr val="FF0000"/>
                          </a:solidFill>
                          <a:latin typeface="+mj-lt"/>
                        </a:rPr>
                        <a:t>Student Name</a:t>
                      </a:r>
                      <a:endParaRPr lang="en-IN" sz="1200" b="1" i="0" dirty="0">
                        <a:solidFill>
                          <a:srgbClr val="FF0000"/>
                        </a:solidFill>
                        <a:latin typeface="+mj-lt"/>
                        <a:ea typeface="Calibri"/>
                        <a:cs typeface="Gautami"/>
                      </a:endParaRPr>
                    </a:p>
                  </a:txBody>
                  <a:tcPr marL="68580" marR="68580" marT="0" marB="0"/>
                </a:tc>
                <a:tc>
                  <a:txBody>
                    <a:bodyPr/>
                    <a:lstStyle/>
                    <a:p>
                      <a:pPr algn="ctr">
                        <a:lnSpc>
                          <a:spcPct val="115000"/>
                        </a:lnSpc>
                        <a:spcAft>
                          <a:spcPts val="1000"/>
                        </a:spcAft>
                      </a:pPr>
                      <a:r>
                        <a:rPr lang="en-IN" sz="1200" b="1" i="0" dirty="0" err="1" smtClean="0">
                          <a:solidFill>
                            <a:srgbClr val="FF0000"/>
                          </a:solidFill>
                          <a:latin typeface="+mj-lt"/>
                        </a:rPr>
                        <a:t>ID.No</a:t>
                      </a:r>
                      <a:endParaRPr lang="en-IN" sz="1200" b="1" i="0" dirty="0">
                        <a:solidFill>
                          <a:srgbClr val="FF0000"/>
                        </a:solidFill>
                        <a:latin typeface="+mj-lt"/>
                        <a:ea typeface="Calibri"/>
                        <a:cs typeface="Gautami"/>
                      </a:endParaRPr>
                    </a:p>
                  </a:txBody>
                  <a:tcPr marL="68580" marR="68580" marT="0" marB="0"/>
                </a:tc>
              </a:tr>
              <a:tr h="269875">
                <a:tc>
                  <a:txBody>
                    <a:bodyPr/>
                    <a:lstStyle/>
                    <a:p>
                      <a:pPr algn="ctr">
                        <a:lnSpc>
                          <a:spcPct val="115000"/>
                        </a:lnSpc>
                        <a:spcAft>
                          <a:spcPts val="1000"/>
                        </a:spcAft>
                      </a:pPr>
                      <a:r>
                        <a:rPr lang="en-US" sz="1200" dirty="0">
                          <a:latin typeface="+mj-lt"/>
                        </a:rPr>
                        <a:t>1</a:t>
                      </a:r>
                      <a:endParaRPr lang="en-IN" sz="1200" dirty="0">
                        <a:latin typeface="+mj-lt"/>
                        <a:ea typeface="Calibri"/>
                        <a:cs typeface="Gautami"/>
                      </a:endParaRPr>
                    </a:p>
                  </a:txBody>
                  <a:tcPr marL="68580" marR="68580" marT="0" marB="0"/>
                </a:tc>
                <a:tc>
                  <a:txBody>
                    <a:bodyPr/>
                    <a:lstStyle/>
                    <a:p>
                      <a:pPr>
                        <a:lnSpc>
                          <a:spcPct val="115000"/>
                        </a:lnSpc>
                        <a:spcAft>
                          <a:spcPts val="1000"/>
                        </a:spcAft>
                      </a:pPr>
                      <a:r>
                        <a:rPr lang="en-US" sz="1200" dirty="0">
                          <a:latin typeface="+mj-lt"/>
                        </a:rPr>
                        <a:t>B. CHARISHMA </a:t>
                      </a:r>
                      <a:r>
                        <a:rPr lang="en-US" sz="1200" dirty="0" smtClean="0">
                          <a:latin typeface="+mj-lt"/>
                        </a:rPr>
                        <a:t>CHOWDARY</a:t>
                      </a:r>
                      <a:endParaRPr lang="en-IN" sz="1200" dirty="0">
                        <a:latin typeface="+mj-lt"/>
                        <a:ea typeface="Calibri"/>
                        <a:cs typeface="Gautami"/>
                      </a:endParaRPr>
                    </a:p>
                  </a:txBody>
                  <a:tcPr marL="68580" marR="68580" marT="0" marB="0"/>
                </a:tc>
                <a:tc>
                  <a:txBody>
                    <a:bodyPr/>
                    <a:lstStyle/>
                    <a:p>
                      <a:pPr algn="ctr">
                        <a:lnSpc>
                          <a:spcPct val="115000"/>
                        </a:lnSpc>
                        <a:spcAft>
                          <a:spcPts val="1000"/>
                        </a:spcAft>
                      </a:pPr>
                      <a:r>
                        <a:rPr kumimoji="0" lang="en-US" sz="1200" kern="1200" dirty="0" smtClean="0">
                          <a:solidFill>
                            <a:schemeClr val="dk1"/>
                          </a:solidFill>
                          <a:latin typeface="+mj-lt"/>
                          <a:ea typeface="+mn-ea"/>
                          <a:cs typeface="+mn-cs"/>
                        </a:rPr>
                        <a:t>18KE1A0509</a:t>
                      </a:r>
                      <a:endParaRPr lang="en-IN" sz="1200" dirty="0">
                        <a:latin typeface="+mj-lt"/>
                        <a:ea typeface="Calibri"/>
                        <a:cs typeface="Gautami"/>
                      </a:endParaRPr>
                    </a:p>
                  </a:txBody>
                  <a:tcPr marL="68580" marR="68580" marT="0" marB="0"/>
                </a:tc>
              </a:tr>
              <a:tr h="269875">
                <a:tc>
                  <a:txBody>
                    <a:bodyPr/>
                    <a:lstStyle/>
                    <a:p>
                      <a:pPr algn="ctr">
                        <a:lnSpc>
                          <a:spcPct val="115000"/>
                        </a:lnSpc>
                        <a:spcAft>
                          <a:spcPts val="1000"/>
                        </a:spcAft>
                      </a:pPr>
                      <a:r>
                        <a:rPr lang="en-US" sz="1200" dirty="0">
                          <a:latin typeface="+mj-lt"/>
                        </a:rPr>
                        <a:t>2</a:t>
                      </a:r>
                      <a:endParaRPr lang="en-IN" sz="1200" dirty="0">
                        <a:latin typeface="+mj-lt"/>
                        <a:ea typeface="Calibri"/>
                        <a:cs typeface="Gautami"/>
                      </a:endParaRPr>
                    </a:p>
                  </a:txBody>
                  <a:tcPr marL="68580" marR="68580" marT="0" marB="0"/>
                </a:tc>
                <a:tc>
                  <a:txBody>
                    <a:bodyPr/>
                    <a:lstStyle/>
                    <a:p>
                      <a:pPr>
                        <a:lnSpc>
                          <a:spcPct val="115000"/>
                        </a:lnSpc>
                        <a:spcAft>
                          <a:spcPts val="1000"/>
                        </a:spcAft>
                      </a:pPr>
                      <a:r>
                        <a:rPr lang="en-US" sz="1200" dirty="0" smtClean="0">
                          <a:latin typeface="+mj-lt"/>
                        </a:rPr>
                        <a:t>K.NAGAMANI</a:t>
                      </a:r>
                      <a:endParaRPr lang="en-IN" sz="1200" dirty="0">
                        <a:latin typeface="+mj-lt"/>
                        <a:ea typeface="Calibri"/>
                        <a:cs typeface="Gautami"/>
                      </a:endParaRPr>
                    </a:p>
                  </a:txBody>
                  <a:tcPr marL="68580" marR="68580" marT="0" marB="0"/>
                </a:tc>
                <a:tc>
                  <a:txBody>
                    <a:bodyPr/>
                    <a:lstStyle/>
                    <a:p>
                      <a:pPr algn="ctr">
                        <a:lnSpc>
                          <a:spcPct val="115000"/>
                        </a:lnSpc>
                        <a:spcAft>
                          <a:spcPts val="1000"/>
                        </a:spcAft>
                      </a:pPr>
                      <a:r>
                        <a:rPr kumimoji="0" lang="en-US" sz="1200" kern="1200" dirty="0" smtClean="0">
                          <a:solidFill>
                            <a:schemeClr val="dk1"/>
                          </a:solidFill>
                          <a:latin typeface="+mj-lt"/>
                          <a:ea typeface="+mn-ea"/>
                          <a:cs typeface="+mn-cs"/>
                        </a:rPr>
                        <a:t>18KE1A0553</a:t>
                      </a:r>
                      <a:endParaRPr lang="en-IN" sz="1200" dirty="0">
                        <a:latin typeface="+mj-lt"/>
                        <a:ea typeface="Calibri"/>
                        <a:cs typeface="Gautami"/>
                      </a:endParaRPr>
                    </a:p>
                  </a:txBody>
                  <a:tcPr marL="68580" marR="68580" marT="0" marB="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04800" y="1066800"/>
            <a:ext cx="37338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rPr>
              <a:t>24 Hours </a:t>
            </a:r>
            <a:r>
              <a:rPr lang="en-US" sz="1400" b="1" dirty="0" err="1" smtClean="0">
                <a:solidFill>
                  <a:srgbClr val="FFFF00"/>
                </a:solidFill>
              </a:rPr>
              <a:t>Hackathon</a:t>
            </a:r>
            <a:r>
              <a:rPr lang="en-US" sz="1400" b="1" dirty="0" smtClean="0">
                <a:solidFill>
                  <a:srgbClr val="FFFF00"/>
                </a:solidFill>
              </a:rPr>
              <a:t> Program March 2022</a:t>
            </a:r>
            <a:endParaRPr lang="en-IN" sz="1400" dirty="0">
              <a:solidFill>
                <a:srgbClr val="FFFF00"/>
              </a:solidFill>
            </a:endParaRPr>
          </a:p>
        </p:txBody>
      </p:sp>
      <p:pic>
        <p:nvPicPr>
          <p:cNvPr id="3" name="Picture 2" descr="C:\Users\admin\Downloads\20220324_001923.jpg"/>
          <p:cNvPicPr/>
          <p:nvPr/>
        </p:nvPicPr>
        <p:blipFill>
          <a:blip r:embed="rId2" cstate="print"/>
          <a:srcRect/>
          <a:stretch>
            <a:fillRect/>
          </a:stretch>
        </p:blipFill>
        <p:spPr bwMode="auto">
          <a:xfrm>
            <a:off x="1905000" y="1600200"/>
            <a:ext cx="3718850" cy="1804946"/>
          </a:xfrm>
          <a:prstGeom prst="snip2DiagRect">
            <a:avLst/>
          </a:prstGeom>
          <a:solidFill>
            <a:srgbClr val="FFFFFF">
              <a:shade val="85000"/>
            </a:srgbClr>
          </a:solidFill>
          <a:ln w="1905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Horizontal Scroll 3"/>
          <p:cNvSpPr/>
          <p:nvPr/>
        </p:nvSpPr>
        <p:spPr>
          <a:xfrm>
            <a:off x="381000" y="3657600"/>
            <a:ext cx="25146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Teachers Day Celebrations</a:t>
            </a:r>
            <a:endParaRPr lang="en-IN" sz="1400" dirty="0">
              <a:solidFill>
                <a:srgbClr val="FFFF00"/>
              </a:solidFill>
            </a:endParaRPr>
          </a:p>
        </p:txBody>
      </p:sp>
      <p:pic>
        <p:nvPicPr>
          <p:cNvPr id="5" name="Picture 4" descr="C:\Users\admin\Downloads\20220905_13103pmByGPSMapCamera.jpg"/>
          <p:cNvPicPr/>
          <p:nvPr/>
        </p:nvPicPr>
        <p:blipFill>
          <a:blip r:embed="rId3" cstate="print"/>
          <a:srcRect/>
          <a:stretch>
            <a:fillRect/>
          </a:stretch>
        </p:blipFill>
        <p:spPr bwMode="auto">
          <a:xfrm>
            <a:off x="1657433" y="4191000"/>
            <a:ext cx="3524167" cy="2043485"/>
          </a:xfrm>
          <a:prstGeom prst="snip2DiagRect">
            <a:avLst/>
          </a:prstGeom>
          <a:solidFill>
            <a:srgbClr val="FFFFFF">
              <a:shade val="85000"/>
            </a:srgbClr>
          </a:solidFill>
          <a:ln w="127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orizontal Scroll 5"/>
          <p:cNvSpPr/>
          <p:nvPr/>
        </p:nvSpPr>
        <p:spPr>
          <a:xfrm>
            <a:off x="381000" y="6400800"/>
            <a:ext cx="31242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rPr>
              <a:t>Workshop on Python with </a:t>
            </a:r>
            <a:r>
              <a:rPr lang="en-US" sz="1400" b="1" dirty="0" err="1" smtClean="0">
                <a:solidFill>
                  <a:srgbClr val="FFFF00"/>
                </a:solidFill>
              </a:rPr>
              <a:t>Django</a:t>
            </a:r>
            <a:endParaRPr lang="en-IN" sz="1400" dirty="0">
              <a:solidFill>
                <a:srgbClr val="FFFF00"/>
              </a:solidFill>
            </a:endParaRPr>
          </a:p>
        </p:txBody>
      </p:sp>
      <p:pic>
        <p:nvPicPr>
          <p:cNvPr id="7" name="Picture 6" descr="C:\Users\admin\Downloads\20220927_130127.jpg"/>
          <p:cNvPicPr/>
          <p:nvPr/>
        </p:nvPicPr>
        <p:blipFill>
          <a:blip r:embed="rId4" cstate="print"/>
          <a:srcRect/>
          <a:stretch>
            <a:fillRect/>
          </a:stretch>
        </p:blipFill>
        <p:spPr bwMode="auto">
          <a:xfrm>
            <a:off x="1371600" y="6934200"/>
            <a:ext cx="3447042" cy="1717482"/>
          </a:xfrm>
          <a:prstGeom prst="snip2DiagRect">
            <a:avLst/>
          </a:prstGeom>
          <a:solidFill>
            <a:srgbClr val="FFFFFF">
              <a:shade val="85000"/>
            </a:srgbClr>
          </a:solidFill>
          <a:ln w="127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81000" y="1066800"/>
            <a:ext cx="33528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rPr>
              <a:t>Blood Donation Awareness Program</a:t>
            </a:r>
            <a:endParaRPr lang="en-IN" sz="1400" dirty="0">
              <a:solidFill>
                <a:srgbClr val="FFFF00"/>
              </a:solidFill>
            </a:endParaRPr>
          </a:p>
        </p:txBody>
      </p:sp>
      <p:pic>
        <p:nvPicPr>
          <p:cNvPr id="3" name="Picture 2" descr="C:\Users\admin\Downloads\20220801_112627AMByGPSMapCamera.jpg"/>
          <p:cNvPicPr/>
          <p:nvPr/>
        </p:nvPicPr>
        <p:blipFill>
          <a:blip r:embed="rId2" cstate="print"/>
          <a:srcRect/>
          <a:stretch>
            <a:fillRect/>
          </a:stretch>
        </p:blipFill>
        <p:spPr bwMode="auto">
          <a:xfrm>
            <a:off x="1905000" y="1600200"/>
            <a:ext cx="3542438" cy="1752600"/>
          </a:xfrm>
          <a:prstGeom prst="snip2DiagRect">
            <a:avLst/>
          </a:prstGeom>
          <a:solidFill>
            <a:srgbClr val="FFFFFF">
              <a:shade val="85000"/>
            </a:srgbClr>
          </a:solidFill>
          <a:ln w="127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Horizontal Scroll 3"/>
          <p:cNvSpPr/>
          <p:nvPr/>
        </p:nvSpPr>
        <p:spPr>
          <a:xfrm>
            <a:off x="457200" y="3581400"/>
            <a:ext cx="24384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smtClean="0">
                <a:solidFill>
                  <a:srgbClr val="FFFF00"/>
                </a:solidFill>
              </a:rPr>
              <a:t>Azadika</a:t>
            </a:r>
            <a:r>
              <a:rPr lang="en-US" sz="1400" b="1" dirty="0" smtClean="0">
                <a:solidFill>
                  <a:srgbClr val="FFFF00"/>
                </a:solidFill>
              </a:rPr>
              <a:t> </a:t>
            </a:r>
            <a:r>
              <a:rPr lang="en-US" sz="1400" b="1" dirty="0" err="1" smtClean="0">
                <a:solidFill>
                  <a:srgbClr val="FFFF00"/>
                </a:solidFill>
              </a:rPr>
              <a:t>Amrit</a:t>
            </a:r>
            <a:r>
              <a:rPr lang="en-US" sz="1400" b="1" dirty="0" smtClean="0">
                <a:solidFill>
                  <a:srgbClr val="FFFF00"/>
                </a:solidFill>
              </a:rPr>
              <a:t> </a:t>
            </a:r>
            <a:r>
              <a:rPr lang="en-US" sz="1400" b="1" dirty="0" err="1" smtClean="0">
                <a:solidFill>
                  <a:srgbClr val="FFFF00"/>
                </a:solidFill>
              </a:rPr>
              <a:t>Mahotsav</a:t>
            </a:r>
            <a:endParaRPr lang="en-IN" sz="1400" dirty="0">
              <a:solidFill>
                <a:srgbClr val="FFFF00"/>
              </a:solidFill>
            </a:endParaRPr>
          </a:p>
        </p:txBody>
      </p:sp>
      <p:pic>
        <p:nvPicPr>
          <p:cNvPr id="5" name="Picture 4" descr="C:\Users\admin\Downloads\20220812_24833pmByGPSMapCamera.jpg"/>
          <p:cNvPicPr/>
          <p:nvPr/>
        </p:nvPicPr>
        <p:blipFill>
          <a:blip r:embed="rId3" cstate="print"/>
          <a:srcRect/>
          <a:stretch>
            <a:fillRect/>
          </a:stretch>
        </p:blipFill>
        <p:spPr bwMode="auto">
          <a:xfrm>
            <a:off x="304801" y="4114800"/>
            <a:ext cx="2895600" cy="1941049"/>
          </a:xfrm>
          <a:prstGeom prst="round2DiagRect">
            <a:avLst>
              <a:gd name="adj1" fmla="val 16667"/>
              <a:gd name="adj2" fmla="val 0"/>
            </a:avLst>
          </a:prstGeom>
          <a:ln w="9525" cap="sq">
            <a:solidFill>
              <a:schemeClr val="tx1"/>
            </a:solidFill>
            <a:miter lim="800000"/>
          </a:ln>
          <a:effectLst>
            <a:outerShdw blurRad="254000" algn="tl" rotWithShape="0">
              <a:srgbClr val="000000">
                <a:alpha val="43000"/>
              </a:srgbClr>
            </a:outerShdw>
          </a:effectLst>
        </p:spPr>
      </p:pic>
      <p:pic>
        <p:nvPicPr>
          <p:cNvPr id="6" name="Picture 5" descr="C:\Users\admin\Downloads\20220812_20756PMByGPSMapCamera.jpg"/>
          <p:cNvPicPr/>
          <p:nvPr/>
        </p:nvPicPr>
        <p:blipFill>
          <a:blip r:embed="rId4" cstate="print"/>
          <a:srcRect/>
          <a:stretch>
            <a:fillRect/>
          </a:stretch>
        </p:blipFill>
        <p:spPr bwMode="auto">
          <a:xfrm>
            <a:off x="3505200" y="4114800"/>
            <a:ext cx="2900183" cy="1961097"/>
          </a:xfrm>
          <a:prstGeom prst="round2DiagRect">
            <a:avLst>
              <a:gd name="adj1" fmla="val 16667"/>
              <a:gd name="adj2" fmla="val 0"/>
            </a:avLst>
          </a:prstGeom>
          <a:ln w="9525" cap="sq">
            <a:solidFill>
              <a:schemeClr val="tx1"/>
            </a:solidFill>
            <a:miter lim="800000"/>
          </a:ln>
          <a:effectLst>
            <a:outerShdw blurRad="254000" algn="tl" rotWithShape="0">
              <a:srgbClr val="000000">
                <a:alpha val="43000"/>
              </a:srgbClr>
            </a:outerShdw>
          </a:effectLst>
        </p:spPr>
      </p:pic>
      <p:sp>
        <p:nvSpPr>
          <p:cNvPr id="7" name="Horizontal Scroll 6"/>
          <p:cNvSpPr/>
          <p:nvPr/>
        </p:nvSpPr>
        <p:spPr>
          <a:xfrm>
            <a:off x="381000" y="6324600"/>
            <a:ext cx="5181600" cy="38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rgbClr val="FFFF00"/>
                </a:solidFill>
              </a:rPr>
              <a:t> </a:t>
            </a:r>
            <a:r>
              <a:rPr lang="en-US" sz="1400" b="1" dirty="0" smtClean="0">
                <a:solidFill>
                  <a:srgbClr val="FFFF00"/>
                </a:solidFill>
              </a:rPr>
              <a:t>5 </a:t>
            </a:r>
            <a:r>
              <a:rPr lang="en-US" sz="1400" b="1" dirty="0" err="1" smtClean="0">
                <a:solidFill>
                  <a:srgbClr val="FFFF00"/>
                </a:solidFill>
              </a:rPr>
              <a:t>DaysBoot</a:t>
            </a:r>
            <a:r>
              <a:rPr lang="en-US" sz="1400" b="1" dirty="0" smtClean="0">
                <a:solidFill>
                  <a:srgbClr val="FFFF00"/>
                </a:solidFill>
              </a:rPr>
              <a:t> Camp Program conducted by CSE Department</a:t>
            </a:r>
            <a:endParaRPr lang="en-IN" sz="1400" dirty="0">
              <a:solidFill>
                <a:srgbClr val="FFFF00"/>
              </a:solidFill>
            </a:endParaRPr>
          </a:p>
        </p:txBody>
      </p:sp>
      <p:pic>
        <p:nvPicPr>
          <p:cNvPr id="8" name="Picture 7" descr="C:\Users\admin\Downloads\WhatsApp Image 2022-03-21 at 8.32.05 AM.jpeg"/>
          <p:cNvPicPr/>
          <p:nvPr/>
        </p:nvPicPr>
        <p:blipFill>
          <a:blip r:embed="rId5"/>
          <a:srcRect/>
          <a:stretch>
            <a:fillRect/>
          </a:stretch>
        </p:blipFill>
        <p:spPr bwMode="auto">
          <a:xfrm>
            <a:off x="457200" y="6781801"/>
            <a:ext cx="3048000" cy="1828800"/>
          </a:xfrm>
          <a:prstGeom prst="round2DiagRect">
            <a:avLst>
              <a:gd name="adj1" fmla="val 16667"/>
              <a:gd name="adj2" fmla="val 0"/>
            </a:avLst>
          </a:prstGeom>
          <a:ln w="9525" cap="sq">
            <a:solidFill>
              <a:schemeClr val="tx1"/>
            </a:solidFill>
            <a:miter lim="800000"/>
          </a:ln>
          <a:effectLst>
            <a:outerShdw blurRad="254000" algn="tl" rotWithShape="0">
              <a:srgbClr val="000000">
                <a:alpha val="43000"/>
              </a:srgbClr>
            </a:outerShdw>
          </a:effectLst>
        </p:spPr>
      </p:pic>
      <p:pic>
        <p:nvPicPr>
          <p:cNvPr id="9" name="Picture 8" descr="C:\Users\admin\Downloads\20220323_161306.jpg"/>
          <p:cNvPicPr/>
          <p:nvPr/>
        </p:nvPicPr>
        <p:blipFill>
          <a:blip r:embed="rId6" cstate="print"/>
          <a:srcRect/>
          <a:stretch>
            <a:fillRect/>
          </a:stretch>
        </p:blipFill>
        <p:spPr bwMode="auto">
          <a:xfrm>
            <a:off x="3733800" y="6781800"/>
            <a:ext cx="2743200" cy="1828800"/>
          </a:xfrm>
          <a:prstGeom prst="round2DiagRect">
            <a:avLst>
              <a:gd name="adj1" fmla="val 16667"/>
              <a:gd name="adj2" fmla="val 0"/>
            </a:avLst>
          </a:prstGeom>
          <a:ln w="9525" cap="sq">
            <a:solidFill>
              <a:schemeClr val="tx1"/>
            </a:solidFill>
            <a:miter lim="800000"/>
          </a:ln>
          <a:effectLst>
            <a:outerShdw blurRad="254000" algn="tl" rotWithShape="0">
              <a:srgbClr val="000000">
                <a:alpha val="43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117</TotalTime>
  <Words>1518</Words>
  <Application>Microsoft Office PowerPoint</Application>
  <PresentationFormat>On-screen Show (4:3)</PresentationFormat>
  <Paragraphs>378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Malineni</dc:creator>
  <cp:lastModifiedBy>win</cp:lastModifiedBy>
  <cp:revision>24</cp:revision>
  <dcterms:created xsi:type="dcterms:W3CDTF">2006-08-16T00:00:00Z</dcterms:created>
  <dcterms:modified xsi:type="dcterms:W3CDTF">2022-12-15T11:00:50Z</dcterms:modified>
</cp:coreProperties>
</file>